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77"/>
  </p:notesMasterIdLst>
  <p:sldIdLst>
    <p:sldId id="544" r:id="rId2"/>
    <p:sldId id="637" r:id="rId3"/>
    <p:sldId id="471" r:id="rId4"/>
    <p:sldId id="472" r:id="rId5"/>
    <p:sldId id="473" r:id="rId6"/>
    <p:sldId id="474" r:id="rId7"/>
    <p:sldId id="477" r:id="rId8"/>
    <p:sldId id="489" r:id="rId9"/>
    <p:sldId id="548" r:id="rId10"/>
    <p:sldId id="638" r:id="rId11"/>
    <p:sldId id="626" r:id="rId12"/>
    <p:sldId id="627" r:id="rId13"/>
    <p:sldId id="621" r:id="rId14"/>
    <p:sldId id="613" r:id="rId15"/>
    <p:sldId id="614" r:id="rId16"/>
    <p:sldId id="628" r:id="rId17"/>
    <p:sldId id="630" r:id="rId18"/>
    <p:sldId id="615" r:id="rId19"/>
    <p:sldId id="632" r:id="rId20"/>
    <p:sldId id="618" r:id="rId21"/>
    <p:sldId id="634" r:id="rId22"/>
    <p:sldId id="568" r:id="rId23"/>
    <p:sldId id="569" r:id="rId24"/>
    <p:sldId id="631" r:id="rId25"/>
    <p:sldId id="635" r:id="rId26"/>
    <p:sldId id="639" r:id="rId27"/>
    <p:sldId id="641" r:id="rId28"/>
    <p:sldId id="640" r:id="rId29"/>
    <p:sldId id="516" r:id="rId30"/>
    <p:sldId id="517" r:id="rId31"/>
    <p:sldId id="520" r:id="rId32"/>
    <p:sldId id="521" r:id="rId33"/>
    <p:sldId id="523" r:id="rId34"/>
    <p:sldId id="522" r:id="rId35"/>
    <p:sldId id="586" r:id="rId36"/>
    <p:sldId id="532" r:id="rId37"/>
    <p:sldId id="603" r:id="rId38"/>
    <p:sldId id="645" r:id="rId39"/>
    <p:sldId id="594" r:id="rId40"/>
    <p:sldId id="535" r:id="rId41"/>
    <p:sldId id="636" r:id="rId42"/>
    <p:sldId id="587" r:id="rId43"/>
    <p:sldId id="537" r:id="rId44"/>
    <p:sldId id="536" r:id="rId45"/>
    <p:sldId id="595" r:id="rId46"/>
    <p:sldId id="598" r:id="rId47"/>
    <p:sldId id="642" r:id="rId48"/>
    <p:sldId id="599" r:id="rId49"/>
    <p:sldId id="589" r:id="rId50"/>
    <p:sldId id="590" r:id="rId51"/>
    <p:sldId id="591" r:id="rId52"/>
    <p:sldId id="540" r:id="rId53"/>
    <p:sldId id="592" r:id="rId54"/>
    <p:sldId id="602" r:id="rId55"/>
    <p:sldId id="593" r:id="rId56"/>
    <p:sldId id="609" r:id="rId57"/>
    <p:sldId id="601" r:id="rId58"/>
    <p:sldId id="610" r:id="rId59"/>
    <p:sldId id="608" r:id="rId60"/>
    <p:sldId id="541" r:id="rId61"/>
    <p:sldId id="607" r:id="rId62"/>
    <p:sldId id="596" r:id="rId63"/>
    <p:sldId id="604" r:id="rId64"/>
    <p:sldId id="611" r:id="rId65"/>
    <p:sldId id="622" r:id="rId66"/>
    <p:sldId id="623" r:id="rId67"/>
    <p:sldId id="624" r:id="rId68"/>
    <p:sldId id="644" r:id="rId69"/>
    <p:sldId id="650" r:id="rId70"/>
    <p:sldId id="646" r:id="rId71"/>
    <p:sldId id="648" r:id="rId72"/>
    <p:sldId id="647" r:id="rId73"/>
    <p:sldId id="652" r:id="rId74"/>
    <p:sldId id="651" r:id="rId75"/>
    <p:sldId id="643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2" autoAdjust="0"/>
    <p:restoredTop sz="82616" autoAdjust="0"/>
  </p:normalViewPr>
  <p:slideViewPr>
    <p:cSldViewPr>
      <p:cViewPr varScale="1">
        <p:scale>
          <a:sx n="60" d="100"/>
          <a:sy n="60" d="100"/>
        </p:scale>
        <p:origin x="-1668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76" Type="http://schemas.openxmlformats.org/officeDocument/2006/relationships/slide" Target="slides/slide75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74" Type="http://schemas.openxmlformats.org/officeDocument/2006/relationships/slide" Target="slides/slide73.xml" /><Relationship Id="rId79" Type="http://schemas.openxmlformats.org/officeDocument/2006/relationships/viewProps" Target="viewProps.xml" /><Relationship Id="rId5" Type="http://schemas.openxmlformats.org/officeDocument/2006/relationships/slide" Target="slides/slide4.xml" /><Relationship Id="rId61" Type="http://schemas.openxmlformats.org/officeDocument/2006/relationships/slide" Target="slides/slide60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presProps" Target="presProps.xml" /><Relationship Id="rId81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notesMaster" Target="notesMasters/notesMaster1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80" Type="http://schemas.openxmlformats.org/officeDocument/2006/relationships/theme" Target="theme/theme1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6FD65-76AC-4096-8CB3-1472FC218C19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01C90-A878-4C7E-A779-70D1349EDB8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618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01C90-A878-4C7E-A779-70D1349EDB82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4522" y="4359058"/>
            <a:ext cx="5068957" cy="4133589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01C90-A878-4C7E-A779-70D1349EDB82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9783D-3397-4429-BF70-AFDB05F81E75}" type="slidenum">
              <a:rPr lang="en-US"/>
              <a:pPr/>
              <a:t>46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4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124065-BCC5-4095-BAF8-EDD01AFD067E}" type="slidenum">
              <a:rPr lang="en-US"/>
              <a:pPr/>
              <a:t>48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4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3CB862-52ED-4BE1-8FE8-975D8E9FA237}" type="slidenum">
              <a:rPr lang="en-US"/>
              <a:pPr/>
              <a:t>57</a:t>
            </a:fld>
            <a:endParaRPr lang="en-US"/>
          </a:p>
        </p:txBody>
      </p:sp>
      <p:sp>
        <p:nvSpPr>
          <p:cNvPr id="337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5.jpeg" /><Relationship Id="rId5" Type="http://schemas.openxmlformats.org/officeDocument/2006/relationships/image" Target="../media/image4.jpeg" /><Relationship Id="rId4" Type="http://schemas.openxmlformats.org/officeDocument/2006/relationships/image" Target="../media/image3.jpeg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6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0.jpeg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6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6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 /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 /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6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6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6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6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 /><Relationship Id="rId2" Type="http://schemas.openxmlformats.org/officeDocument/2006/relationships/image" Target="../media/image28.jpeg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30.jpe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6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 /><Relationship Id="rId1" Type="http://schemas.openxmlformats.org/officeDocument/2006/relationships/slideLayout" Target="../slideLayouts/slideLayout6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 /><Relationship Id="rId1" Type="http://schemas.openxmlformats.org/officeDocument/2006/relationships/slideLayout" Target="../slideLayouts/slideLayout6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 /><Relationship Id="rId1" Type="http://schemas.openxmlformats.org/officeDocument/2006/relationships/slideLayout" Target="../slideLayouts/slideLayout6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 /><Relationship Id="rId1" Type="http://schemas.openxmlformats.org/officeDocument/2006/relationships/slideLayout" Target="../slideLayouts/slideLayout6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 /><Relationship Id="rId1" Type="http://schemas.openxmlformats.org/officeDocument/2006/relationships/slideLayout" Target="../slideLayouts/slideLayout6.xml" 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6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6.xml" 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 /><Relationship Id="rId1" Type="http://schemas.openxmlformats.org/officeDocument/2006/relationships/slideLayout" Target="../slideLayouts/slideLayout6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 /><Relationship Id="rId1" Type="http://schemas.openxmlformats.org/officeDocument/2006/relationships/slideLayout" Target="../slideLayouts/slideLayout6.xml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 /><Relationship Id="rId2" Type="http://schemas.openxmlformats.org/officeDocument/2006/relationships/image" Target="../media/image41.jpeg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43.jpeg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1.jpeg" /><Relationship Id="rId4" Type="http://schemas.openxmlformats.org/officeDocument/2006/relationships/image" Target="../media/image45.jpeg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 /><Relationship Id="rId1" Type="http://schemas.openxmlformats.org/officeDocument/2006/relationships/slideLayout" Target="../slideLayouts/slideLayout6.xml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7.jpeg" 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6.xml" 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 /><Relationship Id="rId2" Type="http://schemas.openxmlformats.org/officeDocument/2006/relationships/image" Target="../media/image48.jpeg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50.jpeg" 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 /><Relationship Id="rId1" Type="http://schemas.openxmlformats.org/officeDocument/2006/relationships/slideLayout" Target="../slideLayouts/slideLayout6.xml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 /><Relationship Id="rId2" Type="http://schemas.openxmlformats.org/officeDocument/2006/relationships/image" Target="../media/image52.jpeg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55.jpeg" /><Relationship Id="rId4" Type="http://schemas.openxmlformats.org/officeDocument/2006/relationships/image" Target="../media/image54.jpeg" 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 /><Relationship Id="rId2" Type="http://schemas.openxmlformats.org/officeDocument/2006/relationships/image" Target="../media/image56.jpeg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58.jpeg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 /><Relationship Id="rId1" Type="http://schemas.openxmlformats.org/officeDocument/2006/relationships/slideLayout" Target="../slideLayouts/slideLayout6.xml" 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 /><Relationship Id="rId1" Type="http://schemas.openxmlformats.org/officeDocument/2006/relationships/slideLayout" Target="../slideLayouts/slideLayout6.xml" 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 /><Relationship Id="rId1" Type="http://schemas.openxmlformats.org/officeDocument/2006/relationships/slideLayout" Target="../slideLayouts/slideLayout6.xml" 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 /><Relationship Id="rId1" Type="http://schemas.openxmlformats.org/officeDocument/2006/relationships/slideLayout" Target="../slideLayouts/slideLayout6.xml" 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 /><Relationship Id="rId1" Type="http://schemas.openxmlformats.org/officeDocument/2006/relationships/slideLayout" Target="../slideLayouts/slideLayout6.xml" 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 /><Relationship Id="rId1" Type="http://schemas.openxmlformats.org/officeDocument/2006/relationships/slideLayout" Target="../slideLayouts/slideLayout6.xml" 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 /><Relationship Id="rId1" Type="http://schemas.openxmlformats.org/officeDocument/2006/relationships/slideLayout" Target="../slideLayouts/slideLayout2.xml" 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 /><Relationship Id="rId1" Type="http://schemas.openxmlformats.org/officeDocument/2006/relationships/slideLayout" Target="../slideLayouts/slideLayout2.xml" 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 /><Relationship Id="rId1" Type="http://schemas.openxmlformats.org/officeDocument/2006/relationships/slideLayout" Target="../slideLayouts/slideLayout1.xml" 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5.jpeg" /><Relationship Id="rId4" Type="http://schemas.openxmlformats.org/officeDocument/2006/relationships/image" Target="../media/image4.jpeg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611560" y="2993505"/>
            <a:ext cx="8316416" cy="5075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IDC203: </a:t>
            </a:r>
            <a:br>
              <a:rPr lang="en-GB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GB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IDC</a:t>
            </a:r>
            <a:r>
              <a:rPr lang="en-GB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GB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203: Introduction to Earth Sciences</a:t>
            </a:r>
          </a:p>
        </p:txBody>
      </p:sp>
      <p:pic>
        <p:nvPicPr>
          <p:cNvPr id="1026" name="Picture 2" descr="C:\Users\Rimjhim\Desktop\New folder (2)\anoop_data\desktop all\Personal\photos\Tsomorari-photo\DSC032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176491"/>
            <a:ext cx="3960440" cy="2388413"/>
          </a:xfrm>
          <a:prstGeom prst="rect">
            <a:avLst/>
          </a:prstGeom>
          <a:noFill/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4" cstate="print"/>
          <a:srcRect r="32131"/>
          <a:stretch>
            <a:fillRect/>
          </a:stretch>
        </p:blipFill>
        <p:spPr>
          <a:xfrm>
            <a:off x="4716016" y="188640"/>
            <a:ext cx="4018046" cy="2376264"/>
          </a:xfrm>
          <a:prstGeom prst="rect">
            <a:avLst/>
          </a:prstGeom>
        </p:spPr>
      </p:pic>
      <p:pic>
        <p:nvPicPr>
          <p:cNvPr id="1028" name="Picture 4" descr="C:\Users\Rimjhim\Desktop\New folder (2)\anoop_data\desktop all\Personal\photos\stefan\BILD0614.JPG"/>
          <p:cNvPicPr>
            <a:picLocks noChangeAspect="1" noChangeArrowheads="1"/>
          </p:cNvPicPr>
          <p:nvPr/>
        </p:nvPicPr>
        <p:blipFill>
          <a:blip r:embed="rId5" cstate="print"/>
          <a:srcRect t="9589"/>
          <a:stretch>
            <a:fillRect/>
          </a:stretch>
        </p:blipFill>
        <p:spPr bwMode="auto">
          <a:xfrm>
            <a:off x="35496" y="4005064"/>
            <a:ext cx="3888432" cy="2636912"/>
          </a:xfrm>
          <a:prstGeom prst="rect">
            <a:avLst/>
          </a:prstGeom>
          <a:noFill/>
        </p:spPr>
      </p:pic>
      <p:pic>
        <p:nvPicPr>
          <p:cNvPr id="8" name="Picture 7" descr="Labeled_speleothem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96544" y="4005064"/>
            <a:ext cx="3923928" cy="28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96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6876256" cy="568325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sz="4000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Formation of mineral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67544" y="1052736"/>
            <a:ext cx="8928992" cy="36004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-6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Mineral</a:t>
            </a:r>
            <a:r>
              <a:rPr kumimoji="0" lang="en-US" sz="2400" b="1" i="0" u="none" strike="noStrike" kern="1200" cap="none" spc="-60" normalizeH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form by the process of the crystallization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b="1" spc="-60" dirty="0">
              <a:solidFill>
                <a:srgbClr val="00206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-60" normalizeH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Magma crystallizes in to solid materials as it cools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b="1" spc="-60" dirty="0">
              <a:solidFill>
                <a:srgbClr val="00206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b="1" spc="-60" dirty="0">
                <a:solidFill>
                  <a:srgbClr val="00206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Crystallization can also occur when liquids evaporate from a solution</a:t>
            </a:r>
            <a:endParaRPr kumimoji="0" lang="en-US" sz="2400" b="1" i="0" u="none" strike="noStrike" kern="1200" cap="none" spc="-60" normalizeH="0" noProof="0" dirty="0">
              <a:ln>
                <a:noFill/>
              </a:ln>
              <a:solidFill>
                <a:srgbClr val="002060"/>
              </a:solidFill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-6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82700"/>
            <a:ext cx="8668072" cy="5048250"/>
          </a:xfrm>
          <a:noFill/>
          <a:ln w="12700">
            <a:miter lim="800000"/>
            <a:headEnd/>
            <a:tailEnd/>
          </a:ln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15000"/>
              </a:spcBef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There are some 3,500 recognized minerals found on Earth.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For our purpose, we can focus on about a dozen.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Silicates - Si, O and other elements, the most abundant mineral group in the Earth’s crust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Carbonates - Ca, Mg and CO</a:t>
            </a:r>
            <a:r>
              <a:rPr lang="en-US" sz="22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Salts - NaCl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260648"/>
            <a:ext cx="9183414" cy="517525"/>
          </a:xfrm>
        </p:spPr>
        <p:txBody>
          <a:bodyPr>
            <a:noAutofit/>
          </a:bodyPr>
          <a:lstStyle/>
          <a:p>
            <a:r>
              <a:rPr lang="en-US" sz="2800" b="1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Classes of mineral forming rocks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2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3" name="Picture 1027" descr="table 02-01.jpg       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176338"/>
            <a:ext cx="8686800" cy="4538662"/>
          </a:xfrm>
          <a:prstGeom prst="rect">
            <a:avLst/>
          </a:prstGeom>
          <a:noFill/>
        </p:spPr>
      </p:pic>
      <p:sp>
        <p:nvSpPr>
          <p:cNvPr id="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260648"/>
            <a:ext cx="9183414" cy="517525"/>
          </a:xfrm>
        </p:spPr>
        <p:txBody>
          <a:bodyPr>
            <a:noAutofit/>
          </a:bodyPr>
          <a:lstStyle/>
          <a:p>
            <a:r>
              <a:rPr lang="en-US" sz="28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Classes of mineral forming rocks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95536" y="1052736"/>
            <a:ext cx="8748464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50000"/>
              </a:spcBef>
              <a:spcAft>
                <a:spcPts val="600"/>
              </a:spcAft>
              <a:buClr>
                <a:srgbClr val="86C0CE"/>
              </a:buClr>
              <a:buSzPct val="70000"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Native elements are minerals that are composed of a single element.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50000"/>
              </a:spcBef>
              <a:spcAft>
                <a:spcPts val="600"/>
              </a:spcAft>
              <a:buClr>
                <a:srgbClr val="86C0CE"/>
              </a:buClr>
              <a:buSzPct val="70000"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Some examples are: Gold (Au), Silver (Ag), Copper (Cu), Iron (Fe), Diamonds (C), Graphite (C), and Platinum (Pt)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4" name="Picture 4" descr="h32kod_gol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468265"/>
            <a:ext cx="2133600" cy="2913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981200" y="3544465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Gold</a:t>
            </a:r>
          </a:p>
        </p:txBody>
      </p:sp>
      <p:pic>
        <p:nvPicPr>
          <p:cNvPr id="8" name="Picture 9" descr="h4wg30_silv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3468265"/>
            <a:ext cx="2147888" cy="2913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6384925" y="3515890"/>
            <a:ext cx="7360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Silver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323528" y="188640"/>
            <a:ext cx="3203848" cy="517525"/>
          </a:xfrm>
        </p:spPr>
        <p:txBody>
          <a:bodyPr>
            <a:no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Native elements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04800" y="1066800"/>
            <a:ext cx="8839200" cy="3082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86C0CE"/>
              </a:buClr>
              <a:buSzPct val="70000"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Oxides are minerals that include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one or more metal cations bonded to oxygen or hydroxyl anions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86C0CE"/>
              </a:buClr>
              <a:buSzPct val="70000"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Examples of oxide minerals include: Hematite (Fe</a:t>
            </a:r>
            <a:r>
              <a:rPr kumimoji="0" lang="en-US" sz="2200" b="1" i="0" u="none" strike="noStrike" kern="1200" cap="none" spc="0" normalizeH="0" baseline="-2500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O</a:t>
            </a:r>
            <a:r>
              <a:rPr kumimoji="0" lang="en-US" sz="2200" b="1" i="0" u="none" strike="noStrike" kern="1200" cap="none" spc="0" normalizeH="0" baseline="-2500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), Magnetite (Fe</a:t>
            </a:r>
            <a:r>
              <a:rPr kumimoji="0" lang="en-US" sz="2200" b="1" i="0" u="none" strike="noStrike" kern="1200" cap="none" spc="0" normalizeH="0" baseline="-2500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O</a:t>
            </a:r>
            <a:r>
              <a:rPr kumimoji="0" lang="en-US" sz="2200" b="1" i="0" u="none" strike="noStrike" kern="1200" cap="none" spc="0" normalizeH="0" baseline="-2500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4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), Corundum (Al</a:t>
            </a:r>
            <a:r>
              <a:rPr kumimoji="0" lang="en-US" sz="2200" b="1" i="0" u="none" strike="noStrike" kern="1200" cap="none" spc="0" normalizeH="0" baseline="-2500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O</a:t>
            </a:r>
            <a:r>
              <a:rPr kumimoji="0" lang="en-US" sz="2200" b="1" i="0" u="none" strike="noStrike" kern="1200" cap="none" spc="0" normalizeH="0" baseline="-2500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), and Ice (H</a:t>
            </a:r>
            <a:r>
              <a:rPr kumimoji="0" lang="en-US" sz="2200" b="1" i="0" u="none" strike="noStrike" kern="1200" cap="none" spc="0" normalizeH="0" baseline="-2500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O) </a:t>
            </a:r>
          </a:p>
        </p:txBody>
      </p:sp>
      <p:pic>
        <p:nvPicPr>
          <p:cNvPr id="5" name="Picture 4" descr="iejhrc_hemat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365104"/>
            <a:ext cx="3352800" cy="2225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771800" y="4437112"/>
            <a:ext cx="11255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Hematite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title"/>
          </p:nvPr>
        </p:nvSpPr>
        <p:spPr>
          <a:xfrm>
            <a:off x="323528" y="188640"/>
            <a:ext cx="3203848" cy="517525"/>
          </a:xfrm>
        </p:spPr>
        <p:txBody>
          <a:bodyPr>
            <a:no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Oxides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42875" y="849313"/>
            <a:ext cx="8839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86C0CE"/>
              </a:buClr>
              <a:buSzPct val="70000"/>
              <a:buFont typeface="Arial" pitchFamily="34" charset="0"/>
              <a:buChar char="•"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Carbonates are anionic groups of carbon and oxygen. Carbonate minerals result from bonds between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these complexes and alkali earth and some transitional metals.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86C0CE"/>
              </a:buClr>
              <a:buSzPct val="70000"/>
              <a:buFont typeface="Arial" pitchFamily="34" charset="0"/>
              <a:buChar char="•"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Common carbonate minerals include calcite (CaCO</a:t>
            </a:r>
            <a:r>
              <a:rPr kumimoji="0" lang="en-US" sz="220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3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, calcium carbonate) and dolomite </a:t>
            </a:r>
            <a:r>
              <a:rPr kumimoji="0" lang="en-US" sz="22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CaMg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(CO</a:t>
            </a:r>
            <a:r>
              <a:rPr kumimoji="0" lang="en-US" sz="220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)</a:t>
            </a:r>
            <a:r>
              <a:rPr kumimoji="0" lang="en-US" sz="220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2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 (calcium/magnesium carbonate).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6C0CE"/>
              </a:buClr>
              <a:buSzPct val="70000"/>
              <a:buFont typeface="Wingdings" pitchFamily="2" charset="2"/>
              <a:buChar char="u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5003800" y="4077544"/>
            <a:ext cx="2757487" cy="2528889"/>
            <a:chOff x="3163" y="2451"/>
            <a:chExt cx="1737" cy="1593"/>
          </a:xfrm>
        </p:grpSpPr>
        <p:pic>
          <p:nvPicPr>
            <p:cNvPr id="6" name="Picture 5" descr="hgn7fy_calcit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63" y="2451"/>
              <a:ext cx="1737" cy="130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3753" y="3811"/>
              <a:ext cx="59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/>
                <a:t>Calcite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1259632" y="4077518"/>
            <a:ext cx="2757488" cy="2495551"/>
            <a:chOff x="899" y="2612"/>
            <a:chExt cx="1737" cy="1572"/>
          </a:xfrm>
        </p:grpSpPr>
        <p:pic>
          <p:nvPicPr>
            <p:cNvPr id="11" name="Picture 4" descr="hmwvq2_dolomit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99" y="2612"/>
              <a:ext cx="1737" cy="130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1353" y="3951"/>
              <a:ext cx="68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Dolomite</a:t>
              </a:r>
            </a:p>
          </p:txBody>
        </p:sp>
      </p:grpSp>
      <p:sp>
        <p:nvSpPr>
          <p:cNvPr id="14" name="Rectangle 3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3203848" cy="517525"/>
          </a:xfrm>
        </p:spPr>
        <p:txBody>
          <a:bodyPr>
            <a:no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Carbonates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3" name="Picture 3" descr="figure 02-21a.jpg     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914400"/>
            <a:ext cx="8027988" cy="5437188"/>
          </a:xfrm>
          <a:prstGeom prst="rect">
            <a:avLst/>
          </a:prstGeom>
          <a:noFill/>
        </p:spPr>
      </p:pic>
      <p:sp>
        <p:nvSpPr>
          <p:cNvPr id="220165" name="Text Box 5"/>
          <p:cNvSpPr txBox="1">
            <a:spLocks noChangeArrowheads="1"/>
          </p:cNvSpPr>
          <p:nvPr/>
        </p:nvSpPr>
        <p:spPr bwMode="auto">
          <a:xfrm>
            <a:off x="611560" y="260648"/>
            <a:ext cx="8136904" cy="4924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Atomic Structure of Calcium Carbonate (Calcite)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1" name="Picture 1027" descr="&#10;molecular.jpg                                                  00003F48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451" y="1340768"/>
            <a:ext cx="6530893" cy="4896848"/>
          </a:xfrm>
          <a:prstGeom prst="rect">
            <a:avLst/>
          </a:prstGeom>
          <a:noFill/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11560" y="260648"/>
            <a:ext cx="8136904" cy="4924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Atomic Structure of Calcium Carbonate (Calcite)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980728"/>
            <a:ext cx="8892480" cy="270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86C0CE"/>
              </a:buClr>
              <a:buSzPct val="70000"/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Halides consist of </a:t>
            </a:r>
            <a:r>
              <a:rPr lang="en-US" sz="22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halogen elements</a:t>
            </a: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chlorine (</a:t>
            </a:r>
            <a:r>
              <a:rPr lang="en-US" sz="22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Cl</a:t>
            </a: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), bromine (Br), fluorine (F), and iodine (I) forming </a:t>
            </a:r>
            <a:r>
              <a:rPr lang="en-US" sz="22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strong ionic bonds with alkali and alkali earth elements </a:t>
            </a: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sodium (Na), calcium (Ca) and potassium (K)</a:t>
            </a: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86C0CE"/>
              </a:buClr>
              <a:buSzPct val="70000"/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Some examples include Halite (NaCl) and Flourite (CaF</a:t>
            </a:r>
            <a:r>
              <a:rPr lang="en-US" sz="2200" b="1" baseline="-10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). 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148064" y="4148628"/>
            <a:ext cx="2836863" cy="2454965"/>
            <a:chOff x="528" y="2240"/>
            <a:chExt cx="1595" cy="1368"/>
          </a:xfrm>
        </p:grpSpPr>
        <p:pic>
          <p:nvPicPr>
            <p:cNvPr id="4" name="Picture 4" descr="h6ivk6_halit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8" y="2240"/>
              <a:ext cx="1595" cy="109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095" y="3404"/>
              <a:ext cx="585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Fluorite</a:t>
              </a:r>
              <a:r>
                <a:rPr lang="en-US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</a:t>
              </a:r>
            </a:p>
          </p:txBody>
        </p:sp>
      </p:grp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1547664" y="4005064"/>
            <a:ext cx="2819400" cy="2530475"/>
            <a:chOff x="997" y="2203"/>
            <a:chExt cx="1776" cy="1594"/>
          </a:xfrm>
        </p:grpSpPr>
        <p:pic>
          <p:nvPicPr>
            <p:cNvPr id="8" name="Picture 8" descr="hmwubr_halite"/>
            <p:cNvPicPr>
              <a:picLocks noChangeAspect="1" noChangeArrowheads="1"/>
            </p:cNvPicPr>
            <p:nvPr/>
          </p:nvPicPr>
          <p:blipFill>
            <a:blip r:embed="rId3" cstate="print"/>
            <a:srcRect t="5371"/>
            <a:stretch>
              <a:fillRect/>
            </a:stretch>
          </p:blipFill>
          <p:spPr bwMode="auto">
            <a:xfrm>
              <a:off x="997" y="2203"/>
              <a:ext cx="1776" cy="12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1451" y="3564"/>
              <a:ext cx="48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Halite</a:t>
              </a:r>
            </a:p>
          </p:txBody>
        </p:sp>
      </p:grpSp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323528" y="188640"/>
            <a:ext cx="3203848" cy="517525"/>
          </a:xfrm>
        </p:spPr>
        <p:txBody>
          <a:bodyPr>
            <a:no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Halides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381000" y="836712"/>
            <a:ext cx="8763000" cy="25104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50000"/>
              </a:spcBef>
              <a:spcAft>
                <a:spcPts val="600"/>
              </a:spcAft>
              <a:buClr>
                <a:srgbClr val="86C0CE"/>
              </a:buClr>
              <a:buSzPct val="70000"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Sulfides are minerals composed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one or more metal cations combined with sulfur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. Many sulfides are economically important ores.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50000"/>
              </a:spcBef>
              <a:spcAft>
                <a:spcPts val="600"/>
              </a:spcAft>
              <a:buClr>
                <a:srgbClr val="86C0CE"/>
              </a:buClr>
              <a:buSzPct val="70000"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Pyrite (FeS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) or “fool’s gold”, Galena (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PbS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), Cinnabar (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HgS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) an Molybdenite (MoS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) are a few commonly occurring sulfide minerals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15" name="Picture 4" descr="ha4abk_pyrite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485951"/>
            <a:ext cx="2819400" cy="2735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331640" y="6446663"/>
            <a:ext cx="2244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Pyrite “Fool’s Gold”</a:t>
            </a:r>
          </a:p>
        </p:txBody>
      </p:sp>
      <p:pic>
        <p:nvPicPr>
          <p:cNvPr id="19" name="Picture 8" descr="h4wgw_cinnabar"/>
          <p:cNvPicPr>
            <a:picLocks noChangeAspect="1" noChangeArrowheads="1"/>
          </p:cNvPicPr>
          <p:nvPr/>
        </p:nvPicPr>
        <p:blipFill>
          <a:blip r:embed="rId3" cstate="print"/>
          <a:srcRect r="14645" b="19916"/>
          <a:stretch>
            <a:fillRect/>
          </a:stretch>
        </p:blipFill>
        <p:spPr bwMode="auto">
          <a:xfrm>
            <a:off x="4572000" y="3409751"/>
            <a:ext cx="3049588" cy="2813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5522640" y="6446663"/>
            <a:ext cx="11336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Cinnabar</a:t>
            </a:r>
          </a:p>
        </p:txBody>
      </p:sp>
      <p:sp>
        <p:nvSpPr>
          <p:cNvPr id="22" name="Rectangle 3"/>
          <p:cNvSpPr>
            <a:spLocks noGrp="1" noChangeArrowheads="1"/>
          </p:cNvSpPr>
          <p:nvPr>
            <p:ph type="title"/>
          </p:nvPr>
        </p:nvSpPr>
        <p:spPr>
          <a:xfrm>
            <a:off x="323528" y="188640"/>
            <a:ext cx="3203848" cy="517525"/>
          </a:xfrm>
        </p:spPr>
        <p:txBody>
          <a:bodyPr>
            <a:no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Sulfides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892480" cy="1085850"/>
          </a:xfrm>
          <a:noFill/>
          <a:ln/>
        </p:spPr>
        <p:txBody>
          <a:bodyPr anchor="ctr">
            <a:normAutofit/>
          </a:bodyPr>
          <a:lstStyle/>
          <a:p>
            <a:r>
              <a:rPr lang="en-US" sz="3200" b="1" cap="none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1520" y="2132856"/>
            <a:ext cx="8892480" cy="252601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-6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What</a:t>
            </a:r>
            <a:r>
              <a:rPr kumimoji="0" lang="en-US" sz="2400" b="1" i="0" u="none" strike="noStrike" kern="1200" cap="none" spc="-60" normalizeH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are minerals?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b="1" spc="-60" baseline="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-60" normalizeH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The formation of minerals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b="1" spc="-6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-60" normalizeH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Classes of rock forming minerals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b="1" spc="-6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-60" normalizeH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Physical properties of minerals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spc="-60" baseline="0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ea typeface="+mj-ea"/>
              <a:cs typeface="Times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-60" normalizeH="0" noProof="0" dirty="0">
              <a:ln>
                <a:noFill/>
              </a:ln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" pitchFamily="18" charset="0"/>
              <a:ea typeface="+mj-ea"/>
              <a:cs typeface="Times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-60" normalizeH="0" baseline="0" noProof="0" dirty="0">
              <a:ln>
                <a:noFill/>
              </a:ln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" pitchFamily="18" charset="0"/>
              <a:ea typeface="+mj-ea"/>
              <a:cs typeface="Times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251520" y="764704"/>
            <a:ext cx="8596064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50000"/>
              </a:spcBef>
              <a:spcAft>
                <a:spcPts val="600"/>
              </a:spcAft>
              <a:buClr>
                <a:srgbClr val="86C0CE"/>
              </a:buClr>
              <a:buSzPct val="70000"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Sulfates are minerals that include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SO</a:t>
            </a:r>
            <a:r>
              <a:rPr kumimoji="0" lang="en-US" sz="2000" b="1" i="0" u="none" strike="noStrike" kern="1200" cap="none" spc="0" normalizeH="0" baseline="-1000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4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anionic groups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combined with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alkali earth and metal cations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50000"/>
              </a:spcBef>
              <a:spcAft>
                <a:spcPts val="600"/>
              </a:spcAft>
              <a:buClr>
                <a:srgbClr val="86C0CE"/>
              </a:buClr>
              <a:buSzPct val="70000"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Anhydrous (no water)  and hydrous (water) are the two major groups of Sulfates.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50000"/>
              </a:spcBef>
              <a:spcAft>
                <a:spcPts val="600"/>
              </a:spcAft>
              <a:buClr>
                <a:srgbClr val="86C0CE"/>
              </a:buClr>
              <a:buSzPct val="70000"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Barite (BaSO</a:t>
            </a:r>
            <a:r>
              <a:rPr kumimoji="0" lang="en-US" sz="2000" b="1" i="0" u="none" strike="noStrike" kern="1200" cap="none" spc="0" normalizeH="0" baseline="-1000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4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) is an example of a anhydrous sulfate and Gypsum   (CaSO</a:t>
            </a:r>
            <a:r>
              <a:rPr kumimoji="0" lang="en-US" sz="2000" b="1" i="0" u="none" strike="noStrike" kern="1200" cap="none" spc="0" normalizeH="0" baseline="-1000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4 ·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2H</a:t>
            </a:r>
            <a:r>
              <a:rPr kumimoji="0" lang="en-US" sz="2000" b="1" i="0" u="none" strike="noStrike" kern="1200" cap="none" spc="0" normalizeH="0" baseline="-1000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O) is an example of a sulfate.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4" name="Picture 4" descr="h32lws_Bar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461147"/>
            <a:ext cx="3505200" cy="219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899592" y="4545334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Barite</a:t>
            </a:r>
          </a:p>
        </p:txBody>
      </p:sp>
      <p:pic>
        <p:nvPicPr>
          <p:cNvPr id="8" name="Picture 8" descr="h4wex7_gyps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7334" y="4481785"/>
            <a:ext cx="2836862" cy="2187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329734" y="4481785"/>
            <a:ext cx="9669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Gypsum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323528" y="188640"/>
            <a:ext cx="3203848" cy="517525"/>
          </a:xfrm>
        </p:spPr>
        <p:txBody>
          <a:bodyPr>
            <a:no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Sulfates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7544" y="908720"/>
            <a:ext cx="8424936" cy="393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86C0CE"/>
              </a:buClr>
              <a:buSzPct val="70000"/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Silicates comprise the majority of minerals in the Earth’s crust and upper mantle. Over </a:t>
            </a:r>
            <a:r>
              <a:rPr lang="en-US" sz="22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25% of all minerals </a:t>
            </a: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are included in this group, with </a:t>
            </a:r>
            <a:r>
              <a:rPr lang="en-US" sz="22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over 40% of those </a:t>
            </a: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accounting for the most common and abundant minerals.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86C0CE"/>
              </a:buClr>
              <a:buSzPct val="70000"/>
              <a:buFont typeface="Arial" pitchFamily="34" charset="0"/>
              <a:buChar char="•"/>
              <a:defRPr/>
            </a:pPr>
            <a:endParaRPr lang="en-US" sz="2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86C0CE"/>
              </a:buClr>
              <a:buSzPct val="70000"/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Feldspar, Quartz, </a:t>
            </a:r>
            <a:r>
              <a:rPr lang="en-US" sz="22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Biotite</a:t>
            </a: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and Amphibole are the most common silicates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>
          <a:xfrm>
            <a:off x="323528" y="0"/>
            <a:ext cx="3203848" cy="517525"/>
          </a:xfrm>
        </p:spPr>
        <p:txBody>
          <a:bodyPr>
            <a:noAutofit/>
          </a:bodyPr>
          <a:lstStyle/>
          <a:p>
            <a:r>
              <a:rPr lang="en-US" sz="28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Silicates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74364" y="111671"/>
            <a:ext cx="8674100" cy="581025"/>
          </a:xfrm>
          <a:noFill/>
          <a:ln/>
        </p:spPr>
        <p:txBody>
          <a:bodyPr wrap="square" lIns="90487" tIns="44450" rIns="90487" bIns="44450" anchor="ctr">
            <a:norm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Silica-oxygen tetrahedra</a:t>
            </a:r>
            <a:r>
              <a:rPr lang="en-US" sz="3200" b="1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0413" y="1454150"/>
            <a:ext cx="7686675" cy="5132388"/>
          </a:xfrm>
          <a:noFill/>
          <a:ln w="12700">
            <a:miter lim="800000"/>
            <a:headEnd/>
            <a:tailEnd/>
          </a:ln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Four oxygens surrounding a silicon ion.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Font typeface="Arial" pitchFamily="34" charset="0"/>
              <a:buChar char="•"/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These tetrahedra combine to make the framework of the silicates.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Font typeface="Arial" pitchFamily="34" charset="0"/>
              <a:buChar char="•"/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Different combinations produce different structures.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6" name="Picture 2" descr="figure 02-16a.jpg     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836712"/>
            <a:ext cx="5484842" cy="5589239"/>
          </a:xfrm>
          <a:prstGeom prst="rect">
            <a:avLst/>
          </a:prstGeom>
          <a:noFill/>
        </p:spPr>
      </p:pic>
      <p:sp>
        <p:nvSpPr>
          <p:cNvPr id="200708" name="Rectangle 4"/>
          <p:cNvSpPr>
            <a:spLocks noGrp="1" noChangeArrowheads="1"/>
          </p:cNvSpPr>
          <p:nvPr>
            <p:ph type="title"/>
          </p:nvPr>
        </p:nvSpPr>
        <p:spPr>
          <a:xfrm>
            <a:off x="5410200" y="1447800"/>
            <a:ext cx="3733800" cy="3276600"/>
          </a:xfrm>
          <a:noFill/>
          <a:ln/>
        </p:spPr>
        <p:txBody>
          <a:bodyPr wrap="square" lIns="91440" tIns="45720" rIns="91440" bIns="45720" anchor="ctr"/>
          <a:lstStyle/>
          <a:p>
            <a:r>
              <a:rPr lang="en-US" sz="4000">
                <a:solidFill>
                  <a:srgbClr val="000000"/>
                </a:solidFill>
              </a:rPr>
              <a:t>Silicate Ion</a:t>
            </a:r>
            <a:br>
              <a:rPr lang="en-US" sz="4000">
                <a:solidFill>
                  <a:srgbClr val="000000"/>
                </a:solidFill>
              </a:rPr>
            </a:br>
            <a:r>
              <a:rPr lang="en-US" sz="4000">
                <a:solidFill>
                  <a:srgbClr val="000000"/>
                </a:solidFill>
              </a:rPr>
              <a:t>[SiO</a:t>
            </a:r>
            <a:r>
              <a:rPr lang="en-US" sz="4000" baseline="-25000">
                <a:solidFill>
                  <a:srgbClr val="000000"/>
                </a:solidFill>
              </a:rPr>
              <a:t>4</a:t>
            </a:r>
            <a:r>
              <a:rPr lang="en-US" sz="4000">
                <a:solidFill>
                  <a:srgbClr val="000000"/>
                </a:solidFill>
              </a:rPr>
              <a:t>] </a:t>
            </a:r>
            <a:r>
              <a:rPr lang="en-US" sz="4000" baseline="30000">
                <a:solidFill>
                  <a:srgbClr val="000000"/>
                </a:solidFill>
              </a:rPr>
              <a:t>4+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8674100" cy="581025"/>
          </a:xfrm>
          <a:prstGeom prst="rect">
            <a:avLst/>
          </a:prstGeom>
          <a:noFill/>
          <a:ln/>
        </p:spPr>
        <p:txBody>
          <a:bodyPr vert="horz" wrap="square" lIns="90487" tIns="44450" rIns="90487" bIns="4445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-6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Silica-oxygen tetrahedra	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1"/>
          <p:cNvSpPr txBox="1">
            <a:spLocks noChangeArrowheads="1"/>
          </p:cNvSpPr>
          <p:nvPr/>
        </p:nvSpPr>
        <p:spPr>
          <a:xfrm>
            <a:off x="323528" y="836712"/>
            <a:ext cx="8587680" cy="5733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spcBef>
                <a:spcPct val="20000"/>
              </a:spcBef>
              <a:spcAft>
                <a:spcPts val="600"/>
              </a:spcAft>
              <a:buClr>
                <a:srgbClr val="86C0CE"/>
              </a:buClr>
              <a:buSzPct val="70000"/>
              <a:tabLst/>
              <a:defRPr/>
            </a:pPr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omposed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silicon-oxygen tetrahedrons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, an arrangement which contains four oxygen atoms surrounding a silicon atom (SiO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4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-4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). </a:t>
            </a:r>
          </a:p>
          <a:p>
            <a:pPr marL="0" marR="0" lvl="0" indent="0" algn="l" defTabSz="914400" rtl="0" eaLnBrk="1" fontAlgn="auto" latinLnBrk="0" hangingPunct="1">
              <a:spcBef>
                <a:spcPct val="20000"/>
              </a:spcBef>
              <a:spcAft>
                <a:spcPts val="600"/>
              </a:spcAft>
              <a:buClr>
                <a:srgbClr val="86C0CE"/>
              </a:buClr>
              <a:buSzPct val="70000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spcBef>
                <a:spcPct val="20000"/>
              </a:spcBef>
              <a:spcAft>
                <a:spcPts val="600"/>
              </a:spcAft>
              <a:buClr>
                <a:srgbClr val="86C0CE"/>
              </a:buClr>
              <a:buSzPct val="70000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Silicates are divided into two major groups: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ferromagnesian silicates and non-ferromagnesian silicates</a:t>
            </a:r>
          </a:p>
          <a:p>
            <a:pPr marL="0" marR="0" lvl="0" indent="0" algn="l" defTabSz="914400" rtl="0" eaLnBrk="1" fontAlgn="auto" latinLnBrk="0" hangingPunct="1">
              <a:spcBef>
                <a:spcPct val="20000"/>
              </a:spcBef>
              <a:spcAft>
                <a:spcPts val="600"/>
              </a:spcAft>
              <a:buClr>
                <a:srgbClr val="86C0CE"/>
              </a:buClr>
              <a:buSzPct val="70000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457200" marR="0" lvl="1" indent="-18288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>
                <a:srgbClr val="777777"/>
              </a:buClr>
              <a:buSzPct val="70000"/>
              <a:buFont typeface="Wingdings" pitchFamily="2" charset="2"/>
              <a:buChar char="u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Ferromagnesian silicates contain iron or magnesium ions joined to the silicate structure. They are darker and have a heavier specific gravity than non-ferromagnesian silicate minerals.</a:t>
            </a:r>
          </a:p>
          <a:p>
            <a:pPr marL="457200" marR="0" lvl="1" indent="-18288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>
                <a:srgbClr val="777777"/>
              </a:buClr>
              <a:buSzPct val="70000"/>
              <a:buFont typeface="Wingdings" pitchFamily="2" charset="2"/>
              <a:buChar char="u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457200" marR="0" lvl="1" indent="-18288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>
                <a:srgbClr val="777777"/>
              </a:buClr>
              <a:buSzPct val="70000"/>
              <a:buFont typeface="Wingdings" pitchFamily="2" charset="2"/>
              <a:buChar char="u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Ferromagnesians include minerals such as olivine, pyroxene, hornblende, and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biotite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457200" marR="0" lvl="1" indent="-18288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>
                <a:srgbClr val="777777"/>
              </a:buClr>
              <a:buSzPct val="70000"/>
              <a:buFont typeface="Wingdings" pitchFamily="2" charset="2"/>
              <a:buChar char="u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457200" marR="0" lvl="1" indent="-18288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>
                <a:srgbClr val="777777"/>
              </a:buClr>
              <a:buSzPct val="70000"/>
              <a:buFont typeface="Wingdings" pitchFamily="2" charset="2"/>
              <a:buChar char="u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Non-ferromagnesians include muscovite, feldspar, and quartz</a:t>
            </a:r>
          </a:p>
          <a:p>
            <a:pPr marL="457200" marR="0" lvl="1" indent="-18288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77777"/>
              </a:buClr>
              <a:buSzPct val="70000"/>
              <a:buFont typeface="Wingdings" pitchFamily="2" charset="2"/>
              <a:buChar char="u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Book Antiqua" pitchFamily="18" charset="0"/>
              <a:ea typeface="+mn-ea"/>
              <a:cs typeface="+mn-cs"/>
            </a:endParaRPr>
          </a:p>
          <a:p>
            <a:pPr marL="457200" marR="0" lvl="1" indent="-18288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77777"/>
              </a:buClr>
              <a:buSzPct val="70000"/>
              <a:buFont typeface="Wingdings" pitchFamily="2" charset="2"/>
              <a:buChar char="u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323528" y="0"/>
            <a:ext cx="3203848" cy="517525"/>
          </a:xfrm>
        </p:spPr>
        <p:txBody>
          <a:bodyPr>
            <a:noAutofit/>
          </a:bodyPr>
          <a:lstStyle/>
          <a:p>
            <a:r>
              <a:rPr lang="en-US" sz="28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Silicates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51520" y="260648"/>
            <a:ext cx="6912768" cy="4800600"/>
          </a:xfrm>
          <a:prstGeom prst="rect">
            <a:avLst/>
          </a:prstGeom>
        </p:spPr>
        <p:txBody>
          <a:bodyPr/>
          <a:lstStyle/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Structure of silicates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Isolated tetrahedrons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Chain silicates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Sheet silicates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Framework silicates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520" y="188640"/>
            <a:ext cx="3155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182880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Structure of silicates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060848"/>
            <a:ext cx="5144109" cy="11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1052736"/>
            <a:ext cx="6732240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2" indent="-22860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/>
            </a:pPr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Isolated tetrahedrons (e.g., Olivine)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520" y="188640"/>
            <a:ext cx="3155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182880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Structure of silicates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26629" t="19762" r="4918" b="36761"/>
          <a:stretch>
            <a:fillRect/>
          </a:stretch>
        </p:blipFill>
        <p:spPr bwMode="auto">
          <a:xfrm>
            <a:off x="398237" y="5328592"/>
            <a:ext cx="3936119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1052736"/>
            <a:ext cx="7668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2" indent="-22860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Chain silicates  (e.g., pyroxenes and amphiboles)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5184576"/>
            <a:ext cx="4450839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590343" y="6444044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Single chain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10823" y="6444044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Double chain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1916832"/>
            <a:ext cx="97565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2" indent="-22860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Single chain: </a:t>
            </a:r>
            <a:r>
              <a:rPr lang="en-US" sz="24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Two oxygen ions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of each tetrahedra bond to adjacent tetrahedra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212976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2" indent="-22860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Double chain: </a:t>
            </a:r>
            <a:r>
              <a:rPr lang="en-US" sz="24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Two single chains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will combine to form  double  chains linked to each other by shared oxygen ions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828600" y="908720"/>
            <a:ext cx="4680520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2" indent="-22860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Sheet silicates (e.g., Talc)</a:t>
            </a:r>
          </a:p>
        </p:txBody>
      </p:sp>
      <p:sp>
        <p:nvSpPr>
          <p:cNvPr id="4" name="Rectangle 3"/>
          <p:cNvSpPr/>
          <p:nvPr/>
        </p:nvSpPr>
        <p:spPr>
          <a:xfrm>
            <a:off x="251520" y="188640"/>
            <a:ext cx="3155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182880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Structure of silicates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b="16146"/>
          <a:stretch>
            <a:fillRect/>
          </a:stretch>
        </p:blipFill>
        <p:spPr bwMode="auto">
          <a:xfrm>
            <a:off x="827584" y="3617640"/>
            <a:ext cx="3135784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283968" y="980728"/>
            <a:ext cx="5184576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  <a:buClr>
                <a:schemeClr val="tx2"/>
              </a:buClr>
              <a:defRPr/>
            </a:pPr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Frame work silicates (e.g., Quartz)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520" y="1628800"/>
            <a:ext cx="43204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  <a:buClr>
                <a:schemeClr val="tx2"/>
              </a:buClr>
              <a:defRPr/>
            </a:pPr>
            <a:r>
              <a:rPr lang="en-US" sz="24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Three oxygen </a:t>
            </a:r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ions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of each tetrahedra bond to adjacent tetrahedra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4221088"/>
            <a:ext cx="2572598" cy="26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4644008" y="1700808"/>
            <a:ext cx="4320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  <a:buClr>
                <a:schemeClr val="tx2"/>
              </a:buClr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Each tetrahedra </a:t>
            </a:r>
            <a:r>
              <a:rPr lang="en-US" sz="24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share all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its oxygen ions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9" name="Picture 3" descr="figure 02-17a.jpg     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09600"/>
            <a:ext cx="2032000" cy="5437188"/>
          </a:xfrm>
          <a:prstGeom prst="rect">
            <a:avLst/>
          </a:prstGeom>
          <a:noFill/>
        </p:spPr>
      </p:pic>
      <p:pic>
        <p:nvPicPr>
          <p:cNvPr id="208900" name="Picture 4" descr="figure 02-17b.jpg     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609600"/>
            <a:ext cx="1727200" cy="5437188"/>
          </a:xfrm>
          <a:prstGeom prst="rect">
            <a:avLst/>
          </a:prstGeom>
          <a:noFill/>
        </p:spPr>
      </p:pic>
      <p:pic>
        <p:nvPicPr>
          <p:cNvPr id="208901" name="Picture 5" descr="figure 02-17c.jpg     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609600"/>
            <a:ext cx="2794000" cy="54371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 descr="figure 02-00.jpg      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2" cstate="print"/>
          <a:srcRect l="2197" t="20522" r="2193" b="3355"/>
          <a:stretch>
            <a:fillRect/>
          </a:stretch>
        </p:blipFill>
        <p:spPr bwMode="auto">
          <a:xfrm>
            <a:off x="1475656" y="1268760"/>
            <a:ext cx="6629400" cy="5181600"/>
          </a:xfrm>
          <a:prstGeom prst="rect">
            <a:avLst/>
          </a:prstGeom>
          <a:noFill/>
        </p:spPr>
      </p:pic>
      <p:sp>
        <p:nvSpPr>
          <p:cNvPr id="173059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892480" cy="1085850"/>
          </a:xfrm>
          <a:noFill/>
          <a:ln/>
        </p:spPr>
        <p:txBody>
          <a:bodyPr anchor="ctr">
            <a:norm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Minerals: building blocks of rocks</a:t>
            </a:r>
          </a:p>
        </p:txBody>
      </p:sp>
      <p:sp>
        <p:nvSpPr>
          <p:cNvPr id="173060" name="Text Box 4"/>
          <p:cNvSpPr txBox="1">
            <a:spLocks noChangeArrowheads="1"/>
          </p:cNvSpPr>
          <p:nvPr/>
        </p:nvSpPr>
        <p:spPr bwMode="auto">
          <a:xfrm>
            <a:off x="381000" y="6513513"/>
            <a:ext cx="1039813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FFFF00"/>
                </a:solidFill>
                <a:latin typeface="Comic Sans MS" pitchFamily="66" charset="0"/>
              </a:rPr>
              <a:t>Breck P. Kent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47" name="Picture 3" descr="figure 02-17d.jpg     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2" cstate="print"/>
          <a:srcRect b="22010"/>
          <a:stretch>
            <a:fillRect/>
          </a:stretch>
        </p:blipFill>
        <p:spPr bwMode="auto">
          <a:xfrm>
            <a:off x="1979712" y="1916832"/>
            <a:ext cx="4775200" cy="4240435"/>
          </a:xfrm>
          <a:prstGeom prst="rect">
            <a:avLst/>
          </a:prstGeom>
          <a:noFill/>
        </p:spPr>
      </p:pic>
      <p:sp>
        <p:nvSpPr>
          <p:cNvPr id="210948" name="Rectangle 4"/>
          <p:cNvSpPr>
            <a:spLocks noChangeArrowheads="1"/>
          </p:cNvSpPr>
          <p:nvPr/>
        </p:nvSpPr>
        <p:spPr bwMode="auto">
          <a:xfrm>
            <a:off x="611560" y="260648"/>
            <a:ext cx="7772400" cy="1143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lnSpc>
                <a:spcPct val="85000"/>
              </a:lnSpc>
            </a:pPr>
            <a:r>
              <a:rPr 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Sheet Silicate </a:t>
            </a:r>
            <a:br>
              <a:rPr 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(example: mica)</a:t>
            </a:r>
          </a:p>
        </p:txBody>
      </p:sp>
    </p:spTree>
  </p:cSld>
  <p:clrMapOvr>
    <a:masterClrMapping/>
  </p:clrMapOvr>
  <p:transition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 descr="figure 02-19.jpg      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2" cstate="print"/>
          <a:srcRect l="2499" t="1897" r="2498" b="4031"/>
          <a:stretch>
            <a:fillRect/>
          </a:stretch>
        </p:blipFill>
        <p:spPr bwMode="auto">
          <a:xfrm>
            <a:off x="179512" y="980728"/>
            <a:ext cx="8686800" cy="5334000"/>
          </a:xfrm>
          <a:prstGeom prst="rect">
            <a:avLst/>
          </a:prstGeom>
          <a:noFill/>
        </p:spPr>
      </p:pic>
      <p:sp>
        <p:nvSpPr>
          <p:cNvPr id="214019" name="Text Box 3"/>
          <p:cNvSpPr txBox="1">
            <a:spLocks noChangeArrowheads="1"/>
          </p:cNvSpPr>
          <p:nvPr/>
        </p:nvSpPr>
        <p:spPr bwMode="auto">
          <a:xfrm>
            <a:off x="1230437" y="2869853"/>
            <a:ext cx="1233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Feldspar</a:t>
            </a:r>
          </a:p>
        </p:txBody>
      </p:sp>
      <p:sp>
        <p:nvSpPr>
          <p:cNvPr id="214020" name="Text Box 4"/>
          <p:cNvSpPr txBox="1">
            <a:spLocks noChangeArrowheads="1"/>
          </p:cNvSpPr>
          <p:nvPr/>
        </p:nvSpPr>
        <p:spPr bwMode="auto">
          <a:xfrm>
            <a:off x="6123112" y="2199928"/>
            <a:ext cx="809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Mica</a:t>
            </a:r>
          </a:p>
        </p:txBody>
      </p:sp>
      <p:sp>
        <p:nvSpPr>
          <p:cNvPr id="214022" name="Text Box 6"/>
          <p:cNvSpPr txBox="1">
            <a:spLocks noChangeArrowheads="1"/>
          </p:cNvSpPr>
          <p:nvPr/>
        </p:nvSpPr>
        <p:spPr bwMode="auto">
          <a:xfrm>
            <a:off x="4430837" y="5689253"/>
            <a:ext cx="1012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Quartz</a:t>
            </a:r>
          </a:p>
        </p:txBody>
      </p:sp>
      <p:sp>
        <p:nvSpPr>
          <p:cNvPr id="214023" name="Text Box 7"/>
          <p:cNvSpPr txBox="1">
            <a:spLocks noChangeArrowheads="1"/>
          </p:cNvSpPr>
          <p:nvPr/>
        </p:nvSpPr>
        <p:spPr bwMode="auto">
          <a:xfrm>
            <a:off x="1017712" y="4790728"/>
            <a:ext cx="1096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Olivine</a:t>
            </a:r>
          </a:p>
        </p:txBody>
      </p:sp>
      <p:sp>
        <p:nvSpPr>
          <p:cNvPr id="214024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188640"/>
            <a:ext cx="7620000" cy="838200"/>
          </a:xfrm>
          <a:noFill/>
          <a:ln/>
        </p:spPr>
        <p:txBody>
          <a:bodyPr wrap="square" lIns="91440" tIns="45720" rIns="91440" bIns="45720" anchor="ctr">
            <a:no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Silicate minerals</a:t>
            </a:r>
            <a:b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200" b="1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4030" name="Text Box 14"/>
          <p:cNvSpPr txBox="1">
            <a:spLocks noChangeArrowheads="1"/>
          </p:cNvSpPr>
          <p:nvPr/>
        </p:nvSpPr>
        <p:spPr bwMode="auto">
          <a:xfrm>
            <a:off x="6275512" y="5095528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Pyroxene</a:t>
            </a:r>
            <a:endParaRPr lang="en-US" sz="2400" b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3" name="Picture 1027" descr="&#10;silicates.jpg                                                  00003F48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340768"/>
            <a:ext cx="6846912" cy="5136518"/>
          </a:xfrm>
          <a:prstGeom prst="rect">
            <a:avLst/>
          </a:prstGeom>
          <a:noFill/>
        </p:spPr>
      </p:pic>
      <p:sp>
        <p:nvSpPr>
          <p:cNvPr id="215044" name="Rectangle 1028"/>
          <p:cNvSpPr>
            <a:spLocks noChangeArrowheads="1"/>
          </p:cNvSpPr>
          <p:nvPr/>
        </p:nvSpPr>
        <p:spPr bwMode="auto">
          <a:xfrm>
            <a:off x="3581400" y="3505200"/>
            <a:ext cx="1981200" cy="4572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15052" name="Text Box 1036"/>
          <p:cNvSpPr txBox="1">
            <a:spLocks noChangeArrowheads="1"/>
          </p:cNvSpPr>
          <p:nvPr/>
        </p:nvSpPr>
        <p:spPr bwMode="auto">
          <a:xfrm>
            <a:off x="152400" y="6537325"/>
            <a:ext cx="8524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FFFF00"/>
                </a:solidFill>
              </a:rPr>
              <a:t>Chip  Clark</a:t>
            </a:r>
          </a:p>
        </p:txBody>
      </p:sp>
      <p:sp>
        <p:nvSpPr>
          <p:cNvPr id="13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188640"/>
            <a:ext cx="7620000" cy="838200"/>
          </a:xfrm>
          <a:noFill/>
          <a:ln/>
        </p:spPr>
        <p:txBody>
          <a:bodyPr wrap="square" lIns="91440" tIns="45720" rIns="91440" bIns="45720" anchor="ctr">
            <a:no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Silicate minerals</a:t>
            </a:r>
            <a:b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200" b="1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9257456" cy="620713"/>
          </a:xfrm>
        </p:spPr>
        <p:txBody>
          <a:bodyPr>
            <a:norm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Non-silicate minerals</a:t>
            </a:r>
          </a:p>
        </p:txBody>
      </p:sp>
      <p:pic>
        <p:nvPicPr>
          <p:cNvPr id="216067" name="Picture 3" descr="figure 02-20.jpg      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2" cstate="print"/>
          <a:srcRect l="2499" t="3642" r="2498" b="4816"/>
          <a:stretch>
            <a:fillRect/>
          </a:stretch>
        </p:blipFill>
        <p:spPr bwMode="auto">
          <a:xfrm>
            <a:off x="251520" y="1412776"/>
            <a:ext cx="8686800" cy="4343400"/>
          </a:xfrm>
          <a:prstGeom prst="rect">
            <a:avLst/>
          </a:prstGeom>
          <a:noFill/>
        </p:spPr>
      </p:pic>
      <p:sp>
        <p:nvSpPr>
          <p:cNvPr id="216069" name="Text Box 5"/>
          <p:cNvSpPr txBox="1">
            <a:spLocks noChangeArrowheads="1"/>
          </p:cNvSpPr>
          <p:nvPr/>
        </p:nvSpPr>
        <p:spPr bwMode="auto">
          <a:xfrm>
            <a:off x="1775520" y="2687539"/>
            <a:ext cx="9348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Halite</a:t>
            </a:r>
            <a:endParaRPr lang="en-US" sz="240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6070" name="Text Box 6"/>
          <p:cNvSpPr txBox="1">
            <a:spLocks noChangeArrowheads="1"/>
          </p:cNvSpPr>
          <p:nvPr/>
        </p:nvSpPr>
        <p:spPr bwMode="auto">
          <a:xfrm>
            <a:off x="4366320" y="1620739"/>
            <a:ext cx="9701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Spinel</a:t>
            </a:r>
            <a:endParaRPr lang="en-US" sz="240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6071" name="Text Box 7"/>
          <p:cNvSpPr txBox="1">
            <a:spLocks noChangeArrowheads="1"/>
          </p:cNvSpPr>
          <p:nvPr/>
        </p:nvSpPr>
        <p:spPr bwMode="auto">
          <a:xfrm>
            <a:off x="6652320" y="2992339"/>
            <a:ext cx="12282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Gypsum</a:t>
            </a:r>
          </a:p>
        </p:txBody>
      </p:sp>
      <p:sp>
        <p:nvSpPr>
          <p:cNvPr id="216072" name="Text Box 8"/>
          <p:cNvSpPr txBox="1">
            <a:spLocks noChangeArrowheads="1"/>
          </p:cNvSpPr>
          <p:nvPr/>
        </p:nvSpPr>
        <p:spPr bwMode="auto">
          <a:xfrm>
            <a:off x="7490520" y="4365526"/>
            <a:ext cx="13099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Hematite</a:t>
            </a:r>
            <a:endParaRPr lang="en-US" sz="240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6073" name="Text Box 9"/>
          <p:cNvSpPr txBox="1">
            <a:spLocks noChangeArrowheads="1"/>
          </p:cNvSpPr>
          <p:nvPr/>
        </p:nvSpPr>
        <p:spPr bwMode="auto">
          <a:xfrm>
            <a:off x="5433120" y="4668739"/>
            <a:ext cx="10534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Calcite</a:t>
            </a:r>
          </a:p>
        </p:txBody>
      </p:sp>
      <p:sp>
        <p:nvSpPr>
          <p:cNvPr id="216074" name="Text Box 10"/>
          <p:cNvSpPr txBox="1">
            <a:spLocks noChangeArrowheads="1"/>
          </p:cNvSpPr>
          <p:nvPr/>
        </p:nvSpPr>
        <p:spPr bwMode="auto">
          <a:xfrm>
            <a:off x="3223320" y="4744939"/>
            <a:ext cx="9188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Pyrite</a:t>
            </a:r>
          </a:p>
        </p:txBody>
      </p:sp>
      <p:sp>
        <p:nvSpPr>
          <p:cNvPr id="216075" name="Text Box 11"/>
          <p:cNvSpPr txBox="1">
            <a:spLocks noChangeArrowheads="1"/>
          </p:cNvSpPr>
          <p:nvPr/>
        </p:nvSpPr>
        <p:spPr bwMode="auto">
          <a:xfrm>
            <a:off x="1089720" y="4440139"/>
            <a:ext cx="10550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Galena</a:t>
            </a:r>
            <a:endParaRPr lang="en-US" sz="240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7951911" cy="876027"/>
          </a:xfrm>
          <a:noFill/>
          <a:ln/>
        </p:spPr>
        <p:txBody>
          <a:bodyPr>
            <a:norm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Important mineral groups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533400" y="2438400"/>
            <a:ext cx="8291513" cy="35368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>
              <a:tabLst>
                <a:tab pos="4000500" algn="l"/>
              </a:tabLst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Olivine	Si, Fe, Mg</a:t>
            </a:r>
          </a:p>
          <a:p>
            <a:pPr>
              <a:tabLst>
                <a:tab pos="4000500" algn="l"/>
              </a:tabLst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Pyroxene	Si, Fe, Mg, Ca</a:t>
            </a:r>
          </a:p>
          <a:p>
            <a:pPr>
              <a:tabLst>
                <a:tab pos="4000500" algn="l"/>
              </a:tabLst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Amphibole	Si, Ca, Mg, Fe, Na, K</a:t>
            </a:r>
          </a:p>
          <a:p>
            <a:pPr>
              <a:tabLst>
                <a:tab pos="4000500" algn="l"/>
              </a:tabLst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Micas	Si, Al, K, Fe, Mg</a:t>
            </a:r>
          </a:p>
          <a:p>
            <a:pPr>
              <a:tabLst>
                <a:tab pos="4000500" algn="l"/>
              </a:tabLst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Feldspars	Si, Al, Ca, Na, K</a:t>
            </a:r>
          </a:p>
          <a:p>
            <a:pPr>
              <a:tabLst>
                <a:tab pos="4000500" algn="l"/>
              </a:tabLst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Carbonates	C, Ca, Mg</a:t>
            </a:r>
          </a:p>
          <a:p>
            <a:pPr>
              <a:tabLst>
                <a:tab pos="4000500" algn="l"/>
              </a:tabLst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Evaporites	K,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Cl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Ca, S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541338" y="1549400"/>
            <a:ext cx="8518525" cy="5822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>
              <a:spcBef>
                <a:spcPct val="50000"/>
              </a:spcBef>
              <a:tabLst>
                <a:tab pos="3314700" algn="l"/>
              </a:tabLst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Name		Important constituents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4938713" y="2076450"/>
            <a:ext cx="1925206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r>
              <a:rPr lang="en-US" sz="2400">
                <a:latin typeface="Times New Roman" pitchFamily="18" charset="0"/>
                <a:cs typeface="Times New Roman" pitchFamily="18" charset="0"/>
              </a:rPr>
              <a:t>(other than O)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2564904"/>
            <a:ext cx="6840760" cy="568325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sz="4000" b="1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Physical properties of Minerals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60648"/>
            <a:ext cx="6840760" cy="568325"/>
          </a:xfrm>
          <a:noFill/>
          <a:ln/>
        </p:spPr>
        <p:txBody>
          <a:bodyPr>
            <a:no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Mineral identification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9792" y="1268760"/>
            <a:ext cx="3252788" cy="5218865"/>
          </a:xfr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00000"/>
              </a:lnSpc>
              <a:buFontTx/>
              <a:buNone/>
            </a:pPr>
            <a:r>
              <a:rPr lang="en-US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Crystal form</a:t>
            </a:r>
          </a:p>
          <a:p>
            <a:pPr marL="342900" indent="-342900">
              <a:lnSpc>
                <a:spcPct val="100000"/>
              </a:lnSpc>
              <a:buFontTx/>
              <a:buNone/>
            </a:pPr>
            <a:r>
              <a:rPr lang="en-US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Hardness</a:t>
            </a:r>
          </a:p>
          <a:p>
            <a:pPr marL="342900" indent="-342900">
              <a:lnSpc>
                <a:spcPct val="100000"/>
              </a:lnSpc>
              <a:buFontTx/>
              <a:buNone/>
            </a:pPr>
            <a:r>
              <a:rPr lang="en-US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Cleavage</a:t>
            </a:r>
          </a:p>
          <a:p>
            <a:pPr marL="342900" indent="-342900">
              <a:lnSpc>
                <a:spcPct val="100000"/>
              </a:lnSpc>
              <a:buFontTx/>
              <a:buNone/>
            </a:pPr>
            <a:r>
              <a:rPr lang="en-US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Fracture</a:t>
            </a:r>
          </a:p>
          <a:p>
            <a:pPr marL="342900" indent="-342900">
              <a:lnSpc>
                <a:spcPct val="100000"/>
              </a:lnSpc>
              <a:buFontTx/>
              <a:buNone/>
            </a:pPr>
            <a:r>
              <a:rPr lang="en-US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Luster</a:t>
            </a:r>
          </a:p>
          <a:p>
            <a:pPr marL="342900" indent="-342900">
              <a:lnSpc>
                <a:spcPct val="100000"/>
              </a:lnSpc>
              <a:buFontTx/>
              <a:buNone/>
            </a:pPr>
            <a:r>
              <a:rPr lang="en-US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Density</a:t>
            </a:r>
          </a:p>
          <a:p>
            <a:pPr marL="342900" indent="-342900"/>
            <a:r>
              <a:rPr lang="en-US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Color</a:t>
            </a:r>
          </a:p>
          <a:p>
            <a:pPr marL="342900" indent="-342900">
              <a:lnSpc>
                <a:spcPct val="100000"/>
              </a:lnSpc>
              <a:buFontTx/>
              <a:buNone/>
            </a:pPr>
            <a:r>
              <a:rPr lang="en-US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Streak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7544" y="1484784"/>
            <a:ext cx="7772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The external morphology of crystals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generally reflect the internal arrangement of their constituent atoms. 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This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can be obscured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, however, if the mineral crystallized in an environment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that did not allow it to grow without significant interaction with other crystals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(even of the same mineral).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60648"/>
            <a:ext cx="6840760" cy="568325"/>
          </a:xfrm>
          <a:noFill/>
          <a:ln/>
        </p:spPr>
        <p:txBody>
          <a:bodyPr>
            <a:no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Crystal form or habit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548680"/>
            <a:ext cx="9244013" cy="568325"/>
          </a:xfrm>
        </p:spPr>
        <p:txBody>
          <a:bodyPr>
            <a:noAutofit/>
          </a:bodyPr>
          <a:lstStyle/>
          <a:p>
            <a:r>
              <a:rPr lang="en-US" sz="3200" b="1" cap="none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Halite (cubic)  and Quartz (hexagonal)</a:t>
            </a:r>
          </a:p>
        </p:txBody>
      </p:sp>
      <p:pic>
        <p:nvPicPr>
          <p:cNvPr id="192515" name="Picture 3" descr="figure 02-11-photos.jpg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3288"/>
            <a:ext cx="9144000" cy="468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075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528" y="260648"/>
            <a:ext cx="842493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/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Hardness</a:t>
            </a:r>
          </a:p>
          <a:p>
            <a:pPr marL="533400" indent="-533400"/>
            <a:endParaRPr lang="en-US" sz="3000" b="1" dirty="0">
              <a:latin typeface="Arial" charset="0"/>
            </a:endParaRPr>
          </a:p>
          <a:p>
            <a:pPr marL="914400" lvl="1" indent="-457200"/>
            <a:endParaRPr lang="en-US" sz="3000" b="1" dirty="0">
              <a:latin typeface="Arial" charset="0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How easy it is to scratch a mineral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Mohs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Scale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of Hardness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Relative scale consists of 10 minerals- ranked 1 (softest) to 10 (hardest)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88640"/>
            <a:ext cx="4409330" cy="620713"/>
          </a:xfrm>
          <a:noFill/>
          <a:ln/>
        </p:spPr>
        <p:txBody>
          <a:bodyPr>
            <a:norm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Mineral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1520" y="1412776"/>
            <a:ext cx="8289106" cy="2650469"/>
          </a:xfr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A naturally occurring, inorganic solid with an ordered internal structure and a narrow range of chemical composition</a:t>
            </a:r>
          </a:p>
          <a:p>
            <a:pPr marL="342900" indent="-342900">
              <a:lnSpc>
                <a:spcPct val="105000"/>
              </a:lnSpc>
              <a:spcBef>
                <a:spcPct val="40000"/>
              </a:spcBef>
              <a:buFont typeface="Arial" pitchFamily="34" charset="0"/>
              <a:buChar char="•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Mineralogy is the branch of geology that studies </a:t>
            </a:r>
            <a:r>
              <a:rPr lang="en-US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composition, stability, occurrence and association of minerals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2755900" y="876300"/>
            <a:ext cx="3657600" cy="517525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225283" name="Picture 3" descr="table 02-02.jpg       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2" cstate="print"/>
          <a:srcRect b="3302"/>
          <a:stretch>
            <a:fillRect/>
          </a:stretch>
        </p:blipFill>
        <p:spPr bwMode="auto">
          <a:xfrm>
            <a:off x="990600" y="0"/>
            <a:ext cx="76962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3224" y="188640"/>
            <a:ext cx="9070776" cy="838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spc="-6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Diamond vs. Graphite crystal structures</a:t>
            </a:r>
            <a:endParaRPr kumimoji="0" lang="en-US" sz="3600" b="1" i="0" u="none" strike="noStrike" kern="1200" spc="-6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75260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75260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524000" y="6019800"/>
            <a:ext cx="16337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50"/>
                </a:solidFill>
              </a:rPr>
              <a:t>Hardness: 10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5943600" y="6019800"/>
            <a:ext cx="17107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50"/>
                </a:solidFill>
              </a:rPr>
              <a:t>Hardness: 1-2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9552" y="332656"/>
            <a:ext cx="17812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00000"/>
              </a:lnSpc>
              <a:buFontTx/>
              <a:buNone/>
            </a:pPr>
            <a:r>
              <a:rPr lang="en-US" sz="3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Cleavage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484784"/>
            <a:ext cx="79928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tendency of minerals to split along planar surfaces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term cleavage is also used to describe the </a:t>
            </a:r>
            <a:r>
              <a:rPr lang="en-US" sz="24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geometric pattern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produced by such breakage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Cleavage varies inversely with bond strength; strong bond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generally produce poor or no cleavage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>
          <a:xfrm>
            <a:off x="966788" y="244475"/>
            <a:ext cx="8573764" cy="620713"/>
          </a:xfrm>
        </p:spPr>
        <p:txBody>
          <a:bodyPr>
            <a:normAutofit fontScale="90000"/>
          </a:bodyPr>
          <a:lstStyle/>
          <a:p>
            <a:r>
              <a:rPr lang="en-US" sz="4400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4400" cap="none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Sheety</a:t>
            </a:r>
            <a:r>
              <a:rPr lang="en-US" sz="4400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” cleavage of mica</a:t>
            </a:r>
            <a:endParaRPr lang="en-US" b="0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8355" name="Picture 3" descr="figure 02-23-right.jpg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2" cstate="print"/>
          <a:srcRect l="2499" t="1027" r="2498" b="3621"/>
          <a:stretch>
            <a:fillRect/>
          </a:stretch>
        </p:blipFill>
        <p:spPr bwMode="auto">
          <a:xfrm>
            <a:off x="1115616" y="1340768"/>
            <a:ext cx="7007696" cy="48562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1" name="Picture 3" descr="figure 02-23-left.jpg 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304181"/>
            <a:ext cx="6910387" cy="5437187"/>
          </a:xfrm>
          <a:prstGeom prst="rect">
            <a:avLst/>
          </a:prstGeom>
          <a:noFill/>
        </p:spPr>
      </p:pic>
      <p:sp>
        <p:nvSpPr>
          <p:cNvPr id="227333" name="Text Box 5"/>
          <p:cNvSpPr txBox="1">
            <a:spLocks noChangeArrowheads="1"/>
          </p:cNvSpPr>
          <p:nvPr/>
        </p:nvSpPr>
        <p:spPr bwMode="auto">
          <a:xfrm>
            <a:off x="179512" y="188640"/>
            <a:ext cx="680169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Atomic Structure of Micas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251520" y="1484784"/>
            <a:ext cx="8610600" cy="4294188"/>
            <a:chOff x="0" y="384"/>
            <a:chExt cx="6400" cy="3192"/>
          </a:xfrm>
        </p:grpSpPr>
        <p:pic>
          <p:nvPicPr>
            <p:cNvPr id="4" name="Picture 10" descr="cleavage_table_to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384"/>
              <a:ext cx="6400" cy="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11" descr="2-direct_9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892"/>
              <a:ext cx="6400" cy="1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2" descr="2-direct_not9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2244"/>
              <a:ext cx="6400" cy="1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219200"/>
          </a:xfrm>
          <a:noFill/>
          <a:ln/>
        </p:spPr>
        <p:txBody>
          <a:bodyPr wrap="square" lIns="91440" tIns="45720" rIns="91440" bIns="45720" anchor="ctr">
            <a:norm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Comparison of cleavage and crystal faces</a:t>
            </a: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6372200" y="3645024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pitchFamily="34" charset="0"/>
              </a:rPr>
              <a:t>orthoclase</a:t>
            </a: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6397600" y="5473824"/>
            <a:ext cx="11191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pitchFamily="34" charset="0"/>
              </a:rPr>
              <a:t>amphibole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228600" y="2001838"/>
            <a:ext cx="8686800" cy="4322762"/>
            <a:chOff x="-304" y="952"/>
            <a:chExt cx="6400" cy="3184"/>
          </a:xfrm>
        </p:grpSpPr>
        <p:pic>
          <p:nvPicPr>
            <p:cNvPr id="40968" name="Picture 11" descr="3-direct_9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304" y="1490"/>
              <a:ext cx="6400" cy="1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69" name="Picture 12" descr="3-direct_not9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304" y="2784"/>
              <a:ext cx="6400" cy="1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70" name="Picture 13" descr="cleavage_table_top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-304" y="952"/>
              <a:ext cx="6400" cy="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260648"/>
            <a:ext cx="7848600" cy="2971800"/>
          </a:xfrm>
        </p:spPr>
        <p:txBody>
          <a:bodyPr>
            <a:normAutofit/>
          </a:bodyPr>
          <a:lstStyle/>
          <a:p>
            <a:pPr marL="533400" indent="-533400" eaLnBrk="1" hangingPunct="1"/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Cleavage (3 directions)</a:t>
            </a:r>
          </a:p>
        </p:txBody>
      </p:sp>
      <p:sp>
        <p:nvSpPr>
          <p:cNvPr id="40966" name="Text Box 9"/>
          <p:cNvSpPr txBox="1">
            <a:spLocks noChangeArrowheads="1"/>
          </p:cNvSpPr>
          <p:nvPr/>
        </p:nvSpPr>
        <p:spPr bwMode="auto">
          <a:xfrm>
            <a:off x="7866063" y="2895600"/>
            <a:ext cx="6683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Arial" charset="0"/>
              </a:rPr>
              <a:t>halite</a:t>
            </a:r>
          </a:p>
        </p:txBody>
      </p:sp>
      <p:sp>
        <p:nvSpPr>
          <p:cNvPr id="40967" name="Text Box 10"/>
          <p:cNvSpPr txBox="1">
            <a:spLocks noChangeArrowheads="1"/>
          </p:cNvSpPr>
          <p:nvPr/>
        </p:nvSpPr>
        <p:spPr bwMode="auto">
          <a:xfrm>
            <a:off x="7851775" y="5943600"/>
            <a:ext cx="7588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Arial" charset="0"/>
              </a:rPr>
              <a:t>calcite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0" y="990600"/>
            <a:ext cx="3962400" cy="1603375"/>
          </a:xfrm>
        </p:spPr>
        <p:txBody>
          <a:bodyPr wrap="square">
            <a:normAutofit/>
          </a:bodyPr>
          <a:lstStyle/>
          <a:p>
            <a:r>
              <a:rPr lang="en-US" sz="2800" b="1" cap="none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Rhomboidal cleavage of calcite</a:t>
            </a:r>
          </a:p>
        </p:txBody>
      </p:sp>
      <p:pic>
        <p:nvPicPr>
          <p:cNvPr id="229379" name="Picture 3" descr="figure 02-24.jpg      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2" cstate="print"/>
          <a:srcRect l="4756" r="3270" b="3333"/>
          <a:stretch>
            <a:fillRect/>
          </a:stretch>
        </p:blipFill>
        <p:spPr bwMode="auto">
          <a:xfrm>
            <a:off x="228600" y="228600"/>
            <a:ext cx="4419600" cy="6629400"/>
          </a:xfrm>
          <a:prstGeom prst="rect">
            <a:avLst/>
          </a:prstGeom>
          <a:noFill/>
        </p:spPr>
      </p:pic>
      <p:sp>
        <p:nvSpPr>
          <p:cNvPr id="229380" name="Rectangle 4"/>
          <p:cNvSpPr>
            <a:spLocks noChangeArrowheads="1"/>
          </p:cNvSpPr>
          <p:nvPr/>
        </p:nvSpPr>
        <p:spPr bwMode="auto">
          <a:xfrm>
            <a:off x="76200" y="228600"/>
            <a:ext cx="4800600" cy="762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52400" y="2209800"/>
            <a:ext cx="8813800" cy="2616200"/>
            <a:chOff x="-320" y="1892"/>
            <a:chExt cx="6400" cy="1900"/>
          </a:xfrm>
        </p:grpSpPr>
        <p:pic>
          <p:nvPicPr>
            <p:cNvPr id="43015" name="Picture 11" descr="cleavage_table_to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320" y="1892"/>
              <a:ext cx="6400" cy="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16" name="Picture 12" descr="4-direct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320" y="2400"/>
              <a:ext cx="6400" cy="1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3012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79512" y="188640"/>
            <a:ext cx="7848600" cy="2971800"/>
          </a:xfrm>
        </p:spPr>
        <p:txBody>
          <a:bodyPr/>
          <a:lstStyle/>
          <a:p>
            <a:pPr marL="533400" indent="-533400" eaLnBrk="1" hangingPunct="1"/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Cleavage (4 directions)</a:t>
            </a:r>
            <a:endParaRPr lang="en-US" sz="3000" b="1" dirty="0">
              <a:latin typeface="Arial" charset="0"/>
            </a:endParaRPr>
          </a:p>
        </p:txBody>
      </p:sp>
      <p:sp>
        <p:nvSpPr>
          <p:cNvPr id="43014" name="Text Box 9"/>
          <p:cNvSpPr txBox="1">
            <a:spLocks noChangeArrowheads="1"/>
          </p:cNvSpPr>
          <p:nvPr/>
        </p:nvSpPr>
        <p:spPr bwMode="auto">
          <a:xfrm>
            <a:off x="6324600" y="2940050"/>
            <a:ext cx="793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fluorite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9200"/>
          </a:xfrm>
          <a:noFill/>
          <a:ln/>
        </p:spPr>
        <p:txBody>
          <a:bodyPr wrap="square" lIns="91440" tIns="45720" rIns="91440" bIns="45720" anchor="ctr">
            <a:norm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Fracture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544" y="1124744"/>
            <a:ext cx="799288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tendency of crystals to 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break along irregular surfaces 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other than </a:t>
            </a:r>
            <a:r>
              <a:rPr lang="en-US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clevages</a:t>
            </a: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fracture is related to how bond strength are distributed in direction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Concoidal fracture: Showing smooth curved surfaces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Fibrous or Splintery: Appearance like split wood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3" name="Picture 3" descr="figure 02-01.jpg      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68760"/>
            <a:ext cx="8200073" cy="5085184"/>
          </a:xfrm>
          <a:prstGeom prst="rect">
            <a:avLst/>
          </a:prstGeom>
          <a:noFill/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4409330" cy="620713"/>
          </a:xfrm>
          <a:noFill/>
          <a:ln/>
        </p:spPr>
        <p:txBody>
          <a:bodyPr>
            <a:norm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Mineral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9200"/>
          </a:xfrm>
          <a:noFill/>
          <a:ln/>
        </p:spPr>
        <p:txBody>
          <a:bodyPr wrap="square" lIns="91440" tIns="45720" rIns="91440" bIns="45720" anchor="ctr">
            <a:norm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Fracture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259632" y="4869160"/>
            <a:ext cx="112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Quartz</a:t>
            </a:r>
            <a:endParaRPr lang="en-IN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6156176" y="6396335"/>
            <a:ext cx="146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Actinolite</a:t>
            </a:r>
            <a:endParaRPr lang="en-IN" sz="2400" b="1" dirty="0"/>
          </a:p>
        </p:txBody>
      </p:sp>
      <p:pic>
        <p:nvPicPr>
          <p:cNvPr id="6" name="Picture 5" descr="concoid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700808"/>
            <a:ext cx="4037644" cy="3024336"/>
          </a:xfrm>
          <a:prstGeom prst="rect">
            <a:avLst/>
          </a:prstGeom>
        </p:spPr>
      </p:pic>
      <p:pic>
        <p:nvPicPr>
          <p:cNvPr id="7" name="Picture 6" descr="spillen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3429000"/>
            <a:ext cx="3645975" cy="2880320"/>
          </a:xfrm>
          <a:prstGeom prst="rect">
            <a:avLst/>
          </a:prstGeom>
        </p:spPr>
      </p:pic>
      <p:pic>
        <p:nvPicPr>
          <p:cNvPr id="8" name="Picture 2" descr="&#10;box 02-02.jpg         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4" cstate="print"/>
          <a:srcRect l="1666" t="3339" r="1666" b="6447"/>
          <a:stretch>
            <a:fillRect/>
          </a:stretch>
        </p:blipFill>
        <p:spPr bwMode="auto">
          <a:xfrm>
            <a:off x="4788024" y="132859"/>
            <a:ext cx="3689206" cy="2576061"/>
          </a:xfrm>
          <a:prstGeom prst="rect">
            <a:avLst/>
          </a:prstGeom>
          <a:noFill/>
        </p:spPr>
      </p:pic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5004048" y="2708920"/>
            <a:ext cx="4824536" cy="517525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6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Chrysotile (a form of asbestos)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9200"/>
          </a:xfrm>
          <a:noFill/>
          <a:ln/>
        </p:spPr>
        <p:txBody>
          <a:bodyPr wrap="square" lIns="91440" tIns="45720" rIns="91440" bIns="45720" anchor="ctr">
            <a:norm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Luster</a:t>
            </a: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0" y="1844824"/>
            <a:ext cx="9144000" cy="2952328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-6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The</a:t>
            </a:r>
            <a:r>
              <a:rPr kumimoji="0" lang="en-US" sz="2400" b="1" i="0" u="none" strike="noStrike" kern="1200" cap="none" spc="-6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way the </a:t>
            </a:r>
            <a:r>
              <a:rPr kumimoji="0" lang="en-US" sz="2400" b="1" i="0" u="none" strike="noStrike" kern="1200" cap="none" spc="-6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surface of the mineral reflects light </a:t>
            </a:r>
            <a:r>
              <a:rPr kumimoji="0" lang="en-US" sz="2400" b="1" i="0" u="none" strike="noStrike" kern="1200" cap="none" spc="-6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give it a characteristic luster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b="1" spc="-60" dirty="0">
              <a:solidFill>
                <a:srgbClr val="00206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-6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Luster is controlled by </a:t>
            </a:r>
            <a:r>
              <a:rPr kumimoji="0" lang="en-US" sz="2400" b="1" i="0" u="none" strike="noStrike" kern="1200" cap="none" spc="-6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kind of atoms present and their bonding </a:t>
            </a:r>
            <a:r>
              <a:rPr kumimoji="0" lang="en-US" sz="2400" b="1" i="0" u="none" strike="noStrike" kern="1200" cap="none" spc="-6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which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spc="-60" dirty="0">
                <a:solidFill>
                  <a:srgbClr val="00206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a</a:t>
            </a:r>
            <a:r>
              <a:rPr lang="en-US" sz="2400" b="1" spc="-60" noProof="0" dirty="0" err="1">
                <a:solidFill>
                  <a:srgbClr val="00206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ffect</a:t>
            </a:r>
            <a:r>
              <a:rPr lang="en-US" sz="2400" b="1" spc="-60" noProof="0" dirty="0">
                <a:solidFill>
                  <a:srgbClr val="00206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the way light passes through or reflected</a:t>
            </a:r>
            <a:endParaRPr kumimoji="0" lang="en-US" sz="2400" b="1" i="0" u="none" strike="noStrike" kern="1200" cap="none" spc="-6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spc="-60" baseline="0" dirty="0">
              <a:solidFill>
                <a:srgbClr val="00206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-6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27" name="Picture 3" descr="table 02-03.jpg       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412776"/>
            <a:ext cx="5248090" cy="4866556"/>
          </a:xfrm>
          <a:prstGeom prst="rect">
            <a:avLst/>
          </a:prstGeom>
          <a:noFill/>
        </p:spPr>
      </p:pic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9200"/>
          </a:xfrm>
          <a:noFill/>
          <a:ln/>
        </p:spPr>
        <p:txBody>
          <a:bodyPr wrap="square" lIns="91440" tIns="45720" rIns="91440" bIns="45720" anchor="ctr">
            <a:norm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Luster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387424"/>
            <a:ext cx="9144000" cy="1219200"/>
          </a:xfrm>
          <a:noFill/>
          <a:ln/>
        </p:spPr>
        <p:txBody>
          <a:bodyPr wrap="square" lIns="91440" tIns="45720" rIns="91440" bIns="45720" anchor="ctr">
            <a:norm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Luster</a:t>
            </a:r>
          </a:p>
        </p:txBody>
      </p:sp>
      <p:pic>
        <p:nvPicPr>
          <p:cNvPr id="4" name="Picture 11" descr="galen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6576" y="532805"/>
            <a:ext cx="24003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88776" y="1980605"/>
            <a:ext cx="121443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i="1" dirty="0">
                <a:latin typeface="Arial" charset="0"/>
              </a:rPr>
              <a:t>Metallic</a:t>
            </a:r>
          </a:p>
          <a:p>
            <a:pPr algn="ctr"/>
            <a:r>
              <a:rPr lang="en-US" sz="2000" i="1" dirty="0">
                <a:latin typeface="Arial" charset="0"/>
              </a:rPr>
              <a:t>example:</a:t>
            </a:r>
          </a:p>
          <a:p>
            <a:pPr algn="ctr"/>
            <a:r>
              <a:rPr lang="en-US" sz="2000" dirty="0">
                <a:latin typeface="Arial" charset="0"/>
              </a:rPr>
              <a:t>Galena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4479776" y="1980605"/>
            <a:ext cx="170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i="1">
                <a:latin typeface="Arial" charset="0"/>
              </a:rPr>
              <a:t>Non-metallic</a:t>
            </a:r>
          </a:p>
          <a:p>
            <a:pPr algn="ctr"/>
            <a:r>
              <a:rPr lang="en-US" sz="2000" i="1">
                <a:latin typeface="Arial" charset="0"/>
              </a:rPr>
              <a:t>example:</a:t>
            </a:r>
          </a:p>
          <a:p>
            <a:pPr algn="ctr"/>
            <a:r>
              <a:rPr lang="en-US" sz="2000">
                <a:latin typeface="Arial" charset="0"/>
              </a:rPr>
              <a:t>Orthoclase</a:t>
            </a:r>
          </a:p>
        </p:txBody>
      </p:sp>
      <p:pic>
        <p:nvPicPr>
          <p:cNvPr id="7" name="Picture 9" descr="03_02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548680"/>
            <a:ext cx="2667000" cy="256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 descr="idchsf_halite"/>
          <p:cNvPicPr>
            <a:picLocks noChangeAspect="1" noChangeArrowheads="1"/>
          </p:cNvPicPr>
          <p:nvPr/>
        </p:nvPicPr>
        <p:blipFill>
          <a:blip r:embed="rId4" cstate="print"/>
          <a:srcRect l="13641" t="6128" r="26578" b="6866"/>
          <a:stretch>
            <a:fillRect/>
          </a:stretch>
        </p:blipFill>
        <p:spPr bwMode="auto">
          <a:xfrm>
            <a:off x="1771626" y="3840162"/>
            <a:ext cx="2787650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1732980" y="3840162"/>
            <a:ext cx="289669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Halite :</a:t>
            </a:r>
          </a:p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Non-Metallic Translucent Luster</a:t>
            </a:r>
          </a:p>
        </p:txBody>
      </p:sp>
      <p:pic>
        <p:nvPicPr>
          <p:cNvPr id="13" name="Picture 17" descr="hgn5bq_sulfur"/>
          <p:cNvPicPr>
            <a:picLocks noChangeAspect="1" noChangeArrowheads="1"/>
          </p:cNvPicPr>
          <p:nvPr/>
        </p:nvPicPr>
        <p:blipFill>
          <a:blip r:embed="rId5" cstate="print"/>
          <a:srcRect l="10696" r="12918" b="3705"/>
          <a:stretch>
            <a:fillRect/>
          </a:stretch>
        </p:blipFill>
        <p:spPr bwMode="auto">
          <a:xfrm>
            <a:off x="5940152" y="3840162"/>
            <a:ext cx="2819400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6074784" y="3840162"/>
            <a:ext cx="26736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Sulfur :</a:t>
            </a:r>
          </a:p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Non-Metallic Waxy Luster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11560" y="1196752"/>
            <a:ext cx="7772400" cy="4648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Density - Defined as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mass divided by the volume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and normally designated by the Greek letter, rho,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ymbol" pitchFamily="18" charset="2"/>
                <a:cs typeface="Times New Roman" pitchFamily="18" charset="0"/>
              </a:rPr>
              <a:t></a:t>
            </a:r>
          </a:p>
          <a:p>
            <a:pPr marL="457200" marR="0" lvl="1" indent="-18288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mass/volume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; SI units: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kg/m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or kg m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-3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, but geologists often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use g/cm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as the unit of choice.</a:t>
            </a:r>
          </a:p>
          <a:p>
            <a:pPr marL="457200" marR="0" lvl="1" indent="-18288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Specific Gravity -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Ratio of the mass of a substance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to the mass of an equal volume of water. S.G. is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unitless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Examples - quartz (SiO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) has a S.G. of 2.65 while galena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PbS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) has a S.G. of 7.5 and gold (Au) has a S.G. of 19.3.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95536" y="260648"/>
            <a:ext cx="7848600" cy="864096"/>
          </a:xfrm>
          <a:prstGeom prst="rect">
            <a:avLst/>
          </a:prstGeom>
        </p:spPr>
        <p:txBody>
          <a:bodyPr/>
          <a:lstStyle/>
          <a:p>
            <a:pPr marL="533400" marR="0" lvl="0" indent="-533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Density</a:t>
            </a:r>
            <a:r>
              <a:rPr kumimoji="0" lang="en-US" sz="3000" b="1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and specific gravity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9200"/>
          </a:xfrm>
          <a:noFill/>
          <a:ln/>
        </p:spPr>
        <p:txBody>
          <a:bodyPr wrap="square" lIns="91440" tIns="45720" rIns="91440" bIns="45720" anchor="ctr">
            <a:norm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Color</a:t>
            </a:r>
            <a:b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200" b="1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196752"/>
            <a:ext cx="88204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Color arises due to 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electronic transitions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often of </a:t>
            </a:r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trace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constituents, in the visible range of the EM spectrum.  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e.g., quartz is found in a variety of colors.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Color of a mineral may be 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quite diagnostic for the trace element and coordination number of its bonding environment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427984" cy="1219200"/>
          </a:xfrm>
          <a:noFill/>
          <a:ln/>
        </p:spPr>
        <p:txBody>
          <a:bodyPr wrap="square" lIns="91440" tIns="45720" rIns="91440" bIns="45720" anchor="ctr">
            <a:norm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Color</a:t>
            </a:r>
            <a:b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200" b="1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rose-quartz-specime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76056" y="260648"/>
            <a:ext cx="3552056" cy="2664042"/>
          </a:xfrm>
          <a:prstGeom prst="rect">
            <a:avLst/>
          </a:prstGeom>
        </p:spPr>
      </p:pic>
      <p:pic>
        <p:nvPicPr>
          <p:cNvPr id="5" name="Picture 4" descr="170px-QuartzUSGOV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600" y="1412776"/>
            <a:ext cx="3168352" cy="2814242"/>
          </a:xfrm>
          <a:prstGeom prst="rect">
            <a:avLst/>
          </a:prstGeom>
        </p:spPr>
      </p:pic>
      <p:pic>
        <p:nvPicPr>
          <p:cNvPr id="6" name="Picture 5" descr="Citrine-sample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8064" y="3717032"/>
            <a:ext cx="3528392" cy="26566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19672" y="4437112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Milky quartz</a:t>
            </a:r>
            <a:endParaRPr lang="en-IN" b="1" dirty="0"/>
          </a:p>
        </p:txBody>
      </p:sp>
      <p:sp>
        <p:nvSpPr>
          <p:cNvPr id="8" name="Rectangle 7"/>
          <p:cNvSpPr/>
          <p:nvPr/>
        </p:nvSpPr>
        <p:spPr>
          <a:xfrm>
            <a:off x="6156176" y="3068960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Rosy quartz</a:t>
            </a:r>
            <a:endParaRPr lang="en-IN" b="1" dirty="0"/>
          </a:p>
        </p:txBody>
      </p:sp>
      <p:sp>
        <p:nvSpPr>
          <p:cNvPr id="9" name="Rectangle 8"/>
          <p:cNvSpPr/>
          <p:nvPr/>
        </p:nvSpPr>
        <p:spPr>
          <a:xfrm>
            <a:off x="6516216" y="648866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 </a:t>
            </a:r>
            <a:r>
              <a:rPr lang="en-IN" b="1" dirty="0" err="1">
                <a:latin typeface="Times New Roman" pitchFamily="18" charset="0"/>
                <a:cs typeface="Times New Roman" pitchFamily="18" charset="0"/>
              </a:rPr>
              <a:t>Citrine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Color and density</a:t>
            </a:r>
            <a:endParaRPr lang="en-US" b="1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52736"/>
            <a:ext cx="8610600" cy="5257800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170000"/>
              </a:lnSpc>
            </a:pP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Two broad categories are ferromagnesian and nonferromagnesian silicates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33400" indent="-533400" eaLnBrk="1" hangingPunct="1">
              <a:lnSpc>
                <a:spcPct val="170000"/>
              </a:lnSpc>
            </a:pP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Ferromagnesian silicates  - 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dark color, density range from 3.2 - 3.6</a:t>
            </a:r>
          </a:p>
          <a:p>
            <a:pPr marL="914400" lvl="1" indent="-457200" eaLnBrk="1" hangingPunct="1">
              <a:lnSpc>
                <a:spcPct val="170000"/>
              </a:lnSpc>
            </a:pP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Olivine  -  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high T, low silica rocks;  comprises over 50% of upper mantle</a:t>
            </a:r>
            <a:endParaRPr lang="en-US" sz="2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914400" lvl="1" indent="-457200" eaLnBrk="1" hangingPunct="1">
              <a:lnSpc>
                <a:spcPct val="170000"/>
              </a:lnSpc>
            </a:pP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Pyroxenes -  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high T, low silica rocks</a:t>
            </a:r>
            <a:endParaRPr lang="en-US" sz="2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914400" lvl="1" indent="-457200" eaLnBrk="1" hangingPunct="1">
              <a:lnSpc>
                <a:spcPct val="170000"/>
              </a:lnSpc>
            </a:pP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Amphiboles  -  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esp.  hornblende; moderate T, higher silica rocks</a:t>
            </a:r>
          </a:p>
          <a:p>
            <a:pPr marL="914400" lvl="1" indent="-457200" eaLnBrk="1" hangingPunct="1">
              <a:lnSpc>
                <a:spcPct val="170000"/>
              </a:lnSpc>
            </a:pP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Mica  -  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esp. </a:t>
            </a:r>
            <a:r>
              <a:rPr lang="en-US" sz="22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biotite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; moderate T, higher silica rocks</a:t>
            </a:r>
          </a:p>
          <a:p>
            <a:pPr marL="914400" lvl="1" indent="-457200" eaLnBrk="1" hangingPunct="1">
              <a:lnSpc>
                <a:spcPct val="170000"/>
              </a:lnSpc>
            </a:pP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Garnet  -  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common metamorphic mineral</a:t>
            </a:r>
          </a:p>
          <a:p>
            <a:pPr marL="914400" lvl="1" indent="-457200" eaLnBrk="1" hangingPunct="1">
              <a:lnSpc>
                <a:spcPct val="170000"/>
              </a:lnSpc>
              <a:buFontTx/>
              <a:buNone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533400" indent="-533400" eaLnBrk="1" hangingPunct="1">
              <a:lnSpc>
                <a:spcPct val="90000"/>
              </a:lnSpc>
            </a:pPr>
            <a:endParaRPr lang="en-US" sz="2800" dirty="0">
              <a:latin typeface="New Century Schoolbook" charset="0"/>
            </a:endParaRPr>
          </a:p>
          <a:p>
            <a:pPr marL="533400" indent="-533400" eaLnBrk="1" hangingPunct="1">
              <a:lnSpc>
                <a:spcPct val="90000"/>
              </a:lnSpc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512" y="908720"/>
            <a:ext cx="8406680" cy="626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>
              <a:lnSpc>
                <a:spcPct val="170000"/>
              </a:lnSpc>
            </a:pP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Nonferromagnesian silicates  -  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light color, density close to 2.7</a:t>
            </a:r>
          </a:p>
          <a:p>
            <a:pPr marL="914400" lvl="1" indent="-457200">
              <a:lnSpc>
                <a:spcPct val="170000"/>
              </a:lnSpc>
            </a:pP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Mica  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-  esp. muscovite; moderate T, higher silica rocks</a:t>
            </a:r>
          </a:p>
          <a:p>
            <a:pPr marL="914400" lvl="1" indent="-457200">
              <a:lnSpc>
                <a:spcPct val="170000"/>
              </a:lnSpc>
            </a:pP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Feldspars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-  plagioclase and orthoclase; 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most common mineral in crust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; form over a wide range of temperatures and melt compositions</a:t>
            </a:r>
          </a:p>
          <a:p>
            <a:pPr marL="914400" lvl="1" indent="-457200">
              <a:lnSpc>
                <a:spcPct val="170000"/>
              </a:lnSpc>
            </a:pP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Quartz  -  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low T, high silica rocks; extremely stable at surface, hence it tends to be a major component in sedimentary rocks.</a:t>
            </a:r>
          </a:p>
          <a:p>
            <a:pPr marL="914400" lvl="1" indent="-457200">
              <a:lnSpc>
                <a:spcPct val="170000"/>
              </a:lnSpc>
            </a:pP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Clay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-  esp. </a:t>
            </a:r>
            <a:r>
              <a:rPr lang="en-US" sz="22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kaolinite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;  different types found in different soils</a:t>
            </a:r>
          </a:p>
          <a:p>
            <a:pPr marL="914400" lvl="1" indent="-457200">
              <a:lnSpc>
                <a:spcPct val="170000"/>
              </a:lnSpc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457200">
              <a:lnSpc>
                <a:spcPct val="170000"/>
              </a:lnSpc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457200">
              <a:lnSpc>
                <a:spcPct val="170000"/>
              </a:lnSpc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Color and density</a:t>
            </a:r>
            <a:endParaRPr lang="en-US" b="1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51520" y="1484784"/>
            <a:ext cx="8610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rgbClr val="86C0CE"/>
              </a:buClr>
              <a:buSzPct val="70000"/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Streak refers to the 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color of a mineral’s powdered form 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left behind after it is 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scraped or rubbed across a porcelain streak plate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rgbClr val="86C0CE"/>
              </a:buClr>
              <a:buSzPct val="70000"/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rgbClr val="86C0CE"/>
              </a:buClr>
              <a:buSzPct val="70000"/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 mineral may appear one color and then produce a streak with a different color.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rgbClr val="86C0CE"/>
              </a:buClr>
              <a:buSzPct val="70000"/>
              <a:buFont typeface="Arial" pitchFamily="34" charset="0"/>
              <a:buChar char="•"/>
              <a:defRPr/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rgbClr val="86C0CE"/>
              </a:buClr>
              <a:buSzPct val="70000"/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 mineral’s streak color is a 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more reliable identification characteristic than the minerals perceived surface color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467544" y="188640"/>
            <a:ext cx="133940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Streak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88640"/>
            <a:ext cx="4117801" cy="673100"/>
          </a:xfrm>
        </p:spPr>
        <p:txBody>
          <a:bodyPr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Rock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79512" y="1772817"/>
            <a:ext cx="8208912" cy="25922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50000"/>
              </a:lnSpc>
            </a:pPr>
            <a:r>
              <a:rPr lang="en-US" sz="2800" cap="none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A naturally occurring consolidated mixture of minerals or mineral-like substances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1" name="Picture 3" descr="figure 02-26.jpg      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2" cstate="print"/>
          <a:srcRect l="960" t="3845" r="958" b="3311"/>
          <a:stretch>
            <a:fillRect/>
          </a:stretch>
        </p:blipFill>
        <p:spPr bwMode="auto">
          <a:xfrm>
            <a:off x="1043608" y="1268760"/>
            <a:ext cx="6063208" cy="4993571"/>
          </a:xfrm>
          <a:prstGeom prst="rect">
            <a:avLst/>
          </a:prstGeom>
          <a:noFill/>
        </p:spPr>
      </p:pic>
      <p:sp>
        <p:nvSpPr>
          <p:cNvPr id="232453" name="Text Box 5"/>
          <p:cNvSpPr txBox="1">
            <a:spLocks noChangeArrowheads="1"/>
          </p:cNvSpPr>
          <p:nvPr/>
        </p:nvSpPr>
        <p:spPr bwMode="auto">
          <a:xfrm>
            <a:off x="5220072" y="5661248"/>
            <a:ext cx="18020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Hematite</a:t>
            </a:r>
          </a:p>
        </p:txBody>
      </p:sp>
      <p:sp>
        <p:nvSpPr>
          <p:cNvPr id="232454" name="Text Box 6"/>
          <p:cNvSpPr txBox="1">
            <a:spLocks noChangeArrowheads="1"/>
          </p:cNvSpPr>
          <p:nvPr/>
        </p:nvSpPr>
        <p:spPr bwMode="auto">
          <a:xfrm>
            <a:off x="467544" y="188640"/>
            <a:ext cx="133940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Streak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P1010188.JPG"/>
          <p:cNvPicPr>
            <a:picLocks noChangeAspect="1"/>
          </p:cNvPicPr>
          <p:nvPr/>
        </p:nvPicPr>
        <p:blipFill>
          <a:blip r:embed="rId2" cstate="print"/>
          <a:srcRect l="26825" t="33310" r="21069" b="28654"/>
          <a:stretch>
            <a:fillRect/>
          </a:stretch>
        </p:blipFill>
        <p:spPr bwMode="auto">
          <a:xfrm>
            <a:off x="323528" y="1988840"/>
            <a:ext cx="4554538" cy="2492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148064" y="2420888"/>
            <a:ext cx="3781425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Mineral pyrite is gold in color, it leaves a grey “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pencil lead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” streak on the porcelain streak plate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67544" y="188640"/>
            <a:ext cx="133940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Streak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467544" y="1412776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14400" lvl="1" indent="-457200">
              <a:spcBef>
                <a:spcPct val="40000"/>
              </a:spcBef>
              <a:buFontTx/>
              <a:buChar char="–"/>
            </a:pPr>
            <a:r>
              <a:rPr lang="en-US" sz="28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reaction with hydrochloric acid</a:t>
            </a:r>
            <a:r>
              <a:rPr lang="en-US" sz="26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(calcite fizzes)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95536" y="260648"/>
            <a:ext cx="7848600" cy="864096"/>
          </a:xfrm>
          <a:prstGeom prst="rect">
            <a:avLst/>
          </a:prstGeom>
        </p:spPr>
        <p:txBody>
          <a:bodyPr/>
          <a:lstStyle/>
          <a:p>
            <a:pPr marL="533400" marR="0" lvl="0" indent="-533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Distinctive properties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467544" y="1946176"/>
            <a:ext cx="655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14400" lvl="1" indent="-457200">
              <a:spcBef>
                <a:spcPct val="40000"/>
              </a:spcBef>
              <a:buFontTx/>
              <a:buChar char="–"/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taste 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(halite tastes salty)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7544" y="2555776"/>
            <a:ext cx="7848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14400" lvl="1" indent="-457200">
              <a:spcBef>
                <a:spcPct val="40000"/>
              </a:spcBef>
              <a:buFontTx/>
              <a:buChar char="–"/>
            </a:pPr>
            <a:r>
              <a:rPr lang="en-US" sz="28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feel </a:t>
            </a:r>
            <a:r>
              <a:rPr lang="en-US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(talc feels soapy, graphite feels greasy)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67544" y="3165376"/>
            <a:ext cx="7848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14400" lvl="1" indent="-457200">
              <a:spcBef>
                <a:spcPct val="40000"/>
              </a:spcBef>
              <a:buFontTx/>
              <a:buChar char="–"/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magnetism 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(magnetite attracts a magnet)</a:t>
            </a:r>
          </a:p>
          <a:p>
            <a:pPr marL="914400" lvl="1" indent="-457200">
              <a:spcBef>
                <a:spcPct val="40000"/>
              </a:spcBef>
              <a:buFontTx/>
              <a:buChar char="–"/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double refraction 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(calcite when placed over printed material, letters appear doubled) </a:t>
            </a:r>
          </a:p>
          <a:p>
            <a:pPr marL="914400" lvl="1" indent="-457200">
              <a:spcBef>
                <a:spcPct val="40000"/>
              </a:spcBef>
              <a:buFontTx/>
              <a:buChar char="–"/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smell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(sulfur smells like rotten eggs)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88640"/>
            <a:ext cx="8145462" cy="792088"/>
          </a:xfrm>
        </p:spPr>
        <p:txBody>
          <a:bodyPr>
            <a:norm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Calcite passes the “acid  test”</a:t>
            </a:r>
          </a:p>
        </p:txBody>
      </p:sp>
      <p:pic>
        <p:nvPicPr>
          <p:cNvPr id="223235" name="Picture 3" descr="figure 02-22.jpg      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2" cstate="print"/>
          <a:srcRect l="2499" t="903" r="2498" b="4070"/>
          <a:stretch>
            <a:fillRect/>
          </a:stretch>
        </p:blipFill>
        <p:spPr bwMode="auto">
          <a:xfrm>
            <a:off x="971600" y="1628800"/>
            <a:ext cx="7036210" cy="43204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5" name="Picture 3" descr="table 02-04.jpg       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930" y="332656"/>
            <a:ext cx="8731529" cy="60496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6192688" cy="568325"/>
          </a:xfrm>
          <a:noFill/>
          <a:ln/>
        </p:spPr>
        <p:txBody>
          <a:bodyPr>
            <a:noAutofit/>
          </a:bodyPr>
          <a:lstStyle/>
          <a:p>
            <a:r>
              <a:rPr lang="en-US" sz="3200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Polymorphs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23528" y="1556792"/>
            <a:ext cx="8442325" cy="38138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>
              <a:lnSpc>
                <a:spcPct val="150000"/>
              </a:lnSpc>
              <a:tabLst>
                <a:tab pos="971550" algn="l"/>
                <a:tab pos="4457700" algn="l"/>
              </a:tabLst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Minerals with the same chemical composition but different structure.</a:t>
            </a:r>
          </a:p>
          <a:p>
            <a:pPr>
              <a:lnSpc>
                <a:spcPct val="150000"/>
              </a:lnSpc>
              <a:tabLst>
                <a:tab pos="971550" algn="l"/>
                <a:tab pos="4457700" algn="l"/>
              </a:tabLst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tabLst>
                <a:tab pos="971550" algn="l"/>
                <a:tab pos="4457700" algn="l"/>
              </a:tabLst>
            </a:pP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e.g.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, 	diamond and graphite</a:t>
            </a:r>
          </a:p>
          <a:p>
            <a:pPr lvl="2">
              <a:lnSpc>
                <a:spcPct val="150000"/>
              </a:lnSpc>
              <a:tabLst>
                <a:tab pos="971550" algn="l"/>
                <a:tab pos="4457700" algn="l"/>
              </a:tabLst>
            </a:pP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andalusite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kyanite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sillimanite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tabLst>
                <a:tab pos="971550" algn="l"/>
                <a:tab pos="4457700" algn="l"/>
              </a:tabLst>
            </a:pPr>
            <a:endParaRPr lang="en-US" sz="3200" dirty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332656"/>
            <a:ext cx="4942978" cy="620713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Graphite</a:t>
            </a:r>
          </a:p>
        </p:txBody>
      </p:sp>
      <p:pic>
        <p:nvPicPr>
          <p:cNvPr id="196611" name="Picture 3" descr="figure 02-15a.jpg     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2" cstate="print"/>
          <a:srcRect t="2501" r="2498" b="2582"/>
          <a:stretch>
            <a:fillRect/>
          </a:stretch>
        </p:blipFill>
        <p:spPr bwMode="auto">
          <a:xfrm>
            <a:off x="152400" y="2057400"/>
            <a:ext cx="8915400" cy="3733800"/>
          </a:xfrm>
          <a:prstGeom prst="rect">
            <a:avLst/>
          </a:prstGeom>
          <a:noFill/>
        </p:spPr>
      </p:pic>
      <p:sp>
        <p:nvSpPr>
          <p:cNvPr id="196612" name="Text Box 4"/>
          <p:cNvSpPr txBox="1">
            <a:spLocks noChangeArrowheads="1"/>
          </p:cNvSpPr>
          <p:nvPr/>
        </p:nvSpPr>
        <p:spPr bwMode="auto">
          <a:xfrm>
            <a:off x="822325" y="1303338"/>
            <a:ext cx="75215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</a:rPr>
              <a:t>Atomic Structure		    Crystal Form</a:t>
            </a:r>
          </a:p>
        </p:txBody>
      </p:sp>
      <p:sp>
        <p:nvSpPr>
          <p:cNvPr id="196614" name="Text Box 6"/>
          <p:cNvSpPr txBox="1">
            <a:spLocks noChangeArrowheads="1"/>
          </p:cNvSpPr>
          <p:nvPr/>
        </p:nvSpPr>
        <p:spPr bwMode="auto">
          <a:xfrm>
            <a:off x="3962400" y="5486400"/>
            <a:ext cx="24384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>
                <a:solidFill>
                  <a:srgbClr val="FFFF00"/>
                </a:solidFill>
                <a:latin typeface="Comic Sans MS" pitchFamily="66" charset="0"/>
              </a:rPr>
              <a:t>Ken Lucas, Visuals Unlimited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0"/>
            <a:ext cx="3476848" cy="620713"/>
          </a:xfrm>
        </p:spPr>
        <p:txBody>
          <a:bodyPr>
            <a:normAutofit/>
          </a:bodyPr>
          <a:lstStyle/>
          <a:p>
            <a:r>
              <a:rPr lang="en-US" sz="2400" cap="none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Diamond</a:t>
            </a:r>
          </a:p>
        </p:txBody>
      </p:sp>
      <p:pic>
        <p:nvPicPr>
          <p:cNvPr id="197635" name="Picture 3" descr="figure 02-15b.jpg     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2" cstate="print">
            <a:lum bright="30000" contrast="12000"/>
          </a:blip>
          <a:srcRect t="1801" r="2498" b="1155"/>
          <a:stretch>
            <a:fillRect/>
          </a:stretch>
        </p:blipFill>
        <p:spPr bwMode="auto">
          <a:xfrm>
            <a:off x="0" y="1790700"/>
            <a:ext cx="8915400" cy="4267200"/>
          </a:xfrm>
          <a:prstGeom prst="rect">
            <a:avLst/>
          </a:prstGeom>
          <a:noFill/>
        </p:spPr>
      </p:pic>
      <p:sp>
        <p:nvSpPr>
          <p:cNvPr id="197636" name="Text Box 4"/>
          <p:cNvSpPr txBox="1">
            <a:spLocks noChangeArrowheads="1"/>
          </p:cNvSpPr>
          <p:nvPr/>
        </p:nvSpPr>
        <p:spPr bwMode="auto">
          <a:xfrm>
            <a:off x="1012825" y="1066800"/>
            <a:ext cx="76231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</a:rPr>
              <a:t>Atomic Structure	              Crystal Form</a:t>
            </a:r>
            <a:endParaRPr lang="en-US" sz="3200" b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charset="0"/>
            </a:endParaRPr>
          </a:p>
        </p:txBody>
      </p:sp>
      <p:sp>
        <p:nvSpPr>
          <p:cNvPr id="197639" name="Text Box 7"/>
          <p:cNvSpPr txBox="1">
            <a:spLocks noChangeArrowheads="1"/>
          </p:cNvSpPr>
          <p:nvPr/>
        </p:nvSpPr>
        <p:spPr bwMode="auto">
          <a:xfrm>
            <a:off x="5943600" y="5791200"/>
            <a:ext cx="27432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>
                <a:solidFill>
                  <a:srgbClr val="FFFF00"/>
                </a:solidFill>
                <a:latin typeface="Comic Sans MS" pitchFamily="66" charset="0"/>
              </a:rPr>
              <a:t>E.R.  Degginger, Photo Researchers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0"/>
            <a:ext cx="4117801" cy="673100"/>
          </a:xfrm>
        </p:spPr>
        <p:txBody>
          <a:bodyPr/>
          <a:lstStyle/>
          <a:p>
            <a:r>
              <a:rPr lang="en-US" sz="2800" b="1" cap="none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Rocks</a:t>
            </a:r>
            <a:endParaRPr lang="en-US" sz="2800" b="1" cap="none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23528" y="1124744"/>
            <a:ext cx="8208912" cy="25922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 naturally occurring consolidated mixture of minerals or mineral-like substances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23528" y="2852936"/>
            <a:ext cx="8208912" cy="331236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spc="12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kumimoji="0" lang="en-US" sz="2800" i="0" u="none" strike="noStrike" kern="1200" spc="12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ocks</a:t>
            </a:r>
            <a:r>
              <a:rPr kumimoji="0" lang="en-US" sz="2800" i="0" u="none" strike="noStrike" kern="1200" spc="1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can be also made up of non mineral matter (e.g.,</a:t>
            </a:r>
            <a:r>
              <a:rPr kumimoji="0" lang="en-US" sz="2800" i="0" u="none" strike="noStrike" kern="1200" spc="12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sz="2800" i="0" u="none" strike="noStrike" kern="1200" spc="1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obsidian and coal)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800" spc="12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i="0" u="none" strike="noStrike" kern="1200" spc="12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The identity of rock is determined partly by its mineral and partly by its texture. </a:t>
            </a:r>
            <a:endParaRPr kumimoji="0" lang="en-US" sz="2800" i="0" u="none" strike="noStrike" kern="1200" spc="12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9681" b="5611"/>
          <a:stretch>
            <a:fillRect/>
          </a:stretch>
        </p:blipFill>
        <p:spPr bwMode="auto">
          <a:xfrm>
            <a:off x="971600" y="980728"/>
            <a:ext cx="7560840" cy="560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23528" y="188640"/>
            <a:ext cx="4117801" cy="673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60" normalizeH="0" baseline="0" noProof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Rocks</a:t>
            </a:r>
            <a:endParaRPr kumimoji="0" lang="en-US" sz="2800" b="1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217613" y="1027113"/>
            <a:ext cx="7380287" cy="5816600"/>
          </a:xfrm>
          <a:noFill/>
          <a:ln w="12700">
            <a:miter lim="800000"/>
            <a:headEnd/>
            <a:tailEnd/>
          </a:ln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49213" indent="4763" algn="l">
              <a:lnSpc>
                <a:spcPct val="110000"/>
              </a:lnSpc>
              <a:tabLst>
                <a:tab pos="2286000" algn="l"/>
                <a:tab pos="2341563" algn="l"/>
                <a:tab pos="2860675" algn="l"/>
                <a:tab pos="4683125" algn="l"/>
                <a:tab pos="4862513" algn="l"/>
                <a:tab pos="6338888" algn="l"/>
              </a:tabLst>
            </a:pPr>
            <a:r>
              <a:rPr lang="en-US" sz="2400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Crust            Whole Earth</a:t>
            </a:r>
            <a:endParaRPr lang="en-US" sz="2400" dirty="0">
              <a:solidFill>
                <a:schemeClr val="accent3"/>
              </a:solidFill>
              <a:latin typeface="Times New Roman" pitchFamily="18" charset="0"/>
              <a:cs typeface="Times New Roman" pitchFamily="18" charset="0"/>
            </a:endParaRPr>
          </a:p>
          <a:p>
            <a:pPr marL="49213" indent="4763" algn="l">
              <a:lnSpc>
                <a:spcPct val="110000"/>
              </a:lnSpc>
              <a:spcBef>
                <a:spcPct val="0"/>
              </a:spcBef>
              <a:tabLst>
                <a:tab pos="2286000" algn="l"/>
                <a:tab pos="2341563" algn="l"/>
                <a:tab pos="2860675" algn="l"/>
                <a:tab pos="4683125" algn="l"/>
                <a:tab pos="4862513" algn="l"/>
                <a:tab pos="6338888" algn="l"/>
              </a:tabLst>
            </a:pPr>
            <a:r>
              <a:rPr lang="en-US" sz="2400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Oxygen		46.3 %	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29.5%</a:t>
            </a:r>
            <a:r>
              <a:rPr lang="en-US" sz="2400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		</a:t>
            </a:r>
          </a:p>
          <a:p>
            <a:pPr marL="49213" indent="4763" algn="l">
              <a:lnSpc>
                <a:spcPct val="110000"/>
              </a:lnSpc>
              <a:spcBef>
                <a:spcPct val="0"/>
              </a:spcBef>
              <a:tabLst>
                <a:tab pos="2286000" algn="l"/>
                <a:tab pos="2341563" algn="l"/>
                <a:tab pos="2860675" algn="l"/>
                <a:tab pos="4683125" algn="l"/>
                <a:tab pos="4862513" algn="l"/>
                <a:tab pos="6338888" algn="l"/>
              </a:tabLst>
            </a:pPr>
            <a:r>
              <a:rPr lang="en-US" sz="2400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Silicon		28.2%	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15.2%</a:t>
            </a:r>
          </a:p>
          <a:p>
            <a:pPr marL="49213" indent="4763" algn="l">
              <a:lnSpc>
                <a:spcPct val="110000"/>
              </a:lnSpc>
              <a:spcBef>
                <a:spcPct val="0"/>
              </a:spcBef>
              <a:tabLst>
                <a:tab pos="2286000" algn="l"/>
                <a:tab pos="2341563" algn="l"/>
                <a:tab pos="2860675" algn="l"/>
                <a:tab pos="4683125" algn="l"/>
                <a:tab pos="4862513" algn="l"/>
                <a:tab pos="6338888" algn="l"/>
              </a:tabLst>
            </a:pPr>
            <a:r>
              <a:rPr lang="en-US" sz="2400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Aluminum		8.2%		1.1%</a:t>
            </a:r>
          </a:p>
          <a:p>
            <a:pPr marL="49213" indent="4763" algn="l">
              <a:lnSpc>
                <a:spcPct val="110000"/>
              </a:lnSpc>
              <a:spcBef>
                <a:spcPct val="0"/>
              </a:spcBef>
              <a:tabLst>
                <a:tab pos="2286000" algn="l"/>
                <a:tab pos="2341563" algn="l"/>
                <a:tab pos="2860675" algn="l"/>
                <a:tab pos="4683125" algn="l"/>
                <a:tab pos="4862513" algn="l"/>
                <a:tab pos="6338888" algn="l"/>
              </a:tabLst>
            </a:pPr>
            <a:r>
              <a:rPr lang="en-US" sz="2400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Iron		5.6%	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34.6%</a:t>
            </a:r>
          </a:p>
          <a:p>
            <a:pPr marL="49213" indent="4763" algn="l">
              <a:lnSpc>
                <a:spcPct val="110000"/>
              </a:lnSpc>
              <a:spcBef>
                <a:spcPct val="0"/>
              </a:spcBef>
              <a:tabLst>
                <a:tab pos="2286000" algn="l"/>
                <a:tab pos="2341563" algn="l"/>
                <a:tab pos="2860675" algn="l"/>
                <a:tab pos="4683125" algn="l"/>
                <a:tab pos="4862513" algn="l"/>
                <a:tab pos="6338888" algn="l"/>
              </a:tabLst>
            </a:pPr>
            <a:r>
              <a:rPr lang="en-US" sz="2400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Calcium		4.1%		1.1%</a:t>
            </a:r>
          </a:p>
          <a:p>
            <a:pPr marL="49213" indent="4763" algn="l">
              <a:lnSpc>
                <a:spcPct val="110000"/>
              </a:lnSpc>
              <a:spcBef>
                <a:spcPct val="0"/>
              </a:spcBef>
              <a:tabLst>
                <a:tab pos="2286000" algn="l"/>
                <a:tab pos="2341563" algn="l"/>
                <a:tab pos="2860675" algn="l"/>
                <a:tab pos="4683125" algn="l"/>
                <a:tab pos="4862513" algn="l"/>
                <a:tab pos="6338888" algn="l"/>
              </a:tabLst>
            </a:pPr>
            <a:r>
              <a:rPr lang="en-US" sz="2400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Sodium		2.4%		0.6%</a:t>
            </a:r>
          </a:p>
          <a:p>
            <a:pPr marL="49213" indent="4763" algn="l">
              <a:lnSpc>
                <a:spcPct val="110000"/>
              </a:lnSpc>
              <a:spcBef>
                <a:spcPct val="0"/>
              </a:spcBef>
              <a:tabLst>
                <a:tab pos="2286000" algn="l"/>
                <a:tab pos="2341563" algn="l"/>
                <a:tab pos="2860675" algn="l"/>
                <a:tab pos="4683125" algn="l"/>
                <a:tab pos="4862513" algn="l"/>
                <a:tab pos="6338888" algn="l"/>
              </a:tabLst>
            </a:pPr>
            <a:r>
              <a:rPr lang="en-US" sz="2400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Potassium		2.1%		0.1%</a:t>
            </a:r>
          </a:p>
          <a:p>
            <a:pPr marL="49213" indent="4763" algn="l">
              <a:lnSpc>
                <a:spcPct val="110000"/>
              </a:lnSpc>
              <a:spcBef>
                <a:spcPct val="0"/>
              </a:spcBef>
              <a:tabLst>
                <a:tab pos="2286000" algn="l"/>
                <a:tab pos="2341563" algn="l"/>
                <a:tab pos="2860675" algn="l"/>
                <a:tab pos="4683125" algn="l"/>
                <a:tab pos="4862513" algn="l"/>
                <a:tab pos="6338888" algn="l"/>
              </a:tabLst>
            </a:pPr>
            <a:r>
              <a:rPr lang="en-US" sz="2400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Magnesium 		2.3%	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12.7%</a:t>
            </a:r>
          </a:p>
          <a:p>
            <a:pPr marL="49213" indent="4763" algn="l">
              <a:lnSpc>
                <a:spcPct val="110000"/>
              </a:lnSpc>
              <a:spcBef>
                <a:spcPct val="0"/>
              </a:spcBef>
              <a:tabLst>
                <a:tab pos="2286000" algn="l"/>
                <a:tab pos="2341563" algn="l"/>
                <a:tab pos="2860675" algn="l"/>
                <a:tab pos="4683125" algn="l"/>
                <a:tab pos="4862513" algn="l"/>
                <a:tab pos="6338888" algn="l"/>
              </a:tabLst>
            </a:pPr>
            <a:r>
              <a:rPr lang="en-US" sz="2400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Titanium		0.5%		0.1%</a:t>
            </a:r>
          </a:p>
          <a:p>
            <a:pPr marL="49213" indent="4763" algn="l">
              <a:lnSpc>
                <a:spcPct val="110000"/>
              </a:lnSpc>
              <a:spcBef>
                <a:spcPct val="0"/>
              </a:spcBef>
              <a:tabLst>
                <a:tab pos="2286000" algn="l"/>
                <a:tab pos="2341563" algn="l"/>
                <a:tab pos="2860675" algn="l"/>
                <a:tab pos="4683125" algn="l"/>
                <a:tab pos="4862513" algn="l"/>
                <a:tab pos="6338888" algn="l"/>
              </a:tabLst>
            </a:pPr>
            <a:r>
              <a:rPr lang="en-US" sz="2400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Nickel		trace		2.4%</a:t>
            </a:r>
          </a:p>
          <a:p>
            <a:pPr marL="49213" indent="4763" algn="l">
              <a:lnSpc>
                <a:spcPct val="110000"/>
              </a:lnSpc>
              <a:spcBef>
                <a:spcPct val="0"/>
              </a:spcBef>
              <a:tabLst>
                <a:tab pos="2286000" algn="l"/>
                <a:tab pos="2341563" algn="l"/>
                <a:tab pos="2860675" algn="l"/>
                <a:tab pos="4683125" algn="l"/>
                <a:tab pos="4862513" algn="l"/>
                <a:tab pos="6338888" algn="l"/>
              </a:tabLst>
            </a:pPr>
            <a:r>
              <a:rPr lang="en-US" sz="2400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All others		trace		2.7%</a:t>
            </a:r>
          </a:p>
          <a:p>
            <a:pPr marL="49213" indent="4763">
              <a:lnSpc>
                <a:spcPct val="110000"/>
              </a:lnSpc>
              <a:tabLst>
                <a:tab pos="2286000" algn="l"/>
                <a:tab pos="2341563" algn="l"/>
                <a:tab pos="2860675" algn="l"/>
                <a:tab pos="4683125" algn="l"/>
                <a:tab pos="4862513" algn="l"/>
                <a:tab pos="6338888" algn="l"/>
              </a:tabLst>
            </a:pPr>
            <a:endParaRPr lang="en-US" dirty="0"/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-531440"/>
            <a:ext cx="10153128" cy="1944216"/>
          </a:xfrm>
        </p:spPr>
        <p:txBody>
          <a:bodyPr wrap="square"/>
          <a:lstStyle/>
          <a:p>
            <a:r>
              <a:rPr lang="en-US" sz="3200" cap="none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Abundance of the elements (wt. %)</a:t>
            </a:r>
            <a:endParaRPr lang="en-US" sz="3200" cap="none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88640"/>
            <a:ext cx="4117801" cy="673100"/>
          </a:xfrm>
        </p:spPr>
        <p:txBody>
          <a:bodyPr/>
          <a:lstStyle/>
          <a:p>
            <a:r>
              <a:rPr lang="en-US" sz="2800" b="1" cap="none" dirty="0">
                <a:latin typeface="Times New Roman" pitchFamily="18" charset="0"/>
                <a:cs typeface="Times New Roman" pitchFamily="18" charset="0"/>
              </a:rPr>
              <a:t>Texture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23528" y="1124744"/>
            <a:ext cx="8208912" cy="25922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Texture describes size and shapes of a rocks mineral crystals or grains.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23528" y="3068960"/>
            <a:ext cx="8208912" cy="331236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spc="12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The grain large enough to be seen the rock is classified as </a:t>
            </a:r>
            <a:r>
              <a:rPr lang="en-US" sz="2800" spc="12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coarse</a:t>
            </a:r>
            <a:r>
              <a:rPr lang="en-US" sz="2800" spc="12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grained.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sz="2800" i="0" u="none" strike="noStrike" kern="1200" spc="12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sz="2800" spc="12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grain  </a:t>
            </a:r>
            <a:r>
              <a:rPr lang="en-US" sz="2800" spc="12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sz="2800" spc="12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large enough to be seen the rock is classified as </a:t>
            </a:r>
            <a:r>
              <a:rPr lang="en-US" sz="2800" spc="12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fine</a:t>
            </a:r>
            <a:r>
              <a:rPr lang="en-US" sz="2800" spc="12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grained.</a:t>
            </a:r>
            <a:endParaRPr kumimoji="0" lang="en-US" sz="2800" i="0" u="none" strike="noStrike" kern="1200" spc="12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88640"/>
            <a:ext cx="4117801" cy="673100"/>
          </a:xfrm>
        </p:spPr>
        <p:txBody>
          <a:bodyPr/>
          <a:lstStyle/>
          <a:p>
            <a:r>
              <a:rPr lang="en-US" sz="2800" b="1" cap="none" dirty="0">
                <a:latin typeface="Times New Roman" pitchFamily="18" charset="0"/>
                <a:cs typeface="Times New Roman" pitchFamily="18" charset="0"/>
              </a:rPr>
              <a:t>Rocks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23528" y="1124744"/>
            <a:ext cx="8208912" cy="25922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Rocks formed by  solidification of molten rock are called igneous rock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23528" y="2852936"/>
            <a:ext cx="8820472" cy="432048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spc="12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Weathering and erosion of rocks exposed at the surface – sedimentary rocks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800" spc="12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Rocks formed under high pressure and temperature in deep crust and upper mantle is metamorphic rocks</a:t>
            </a:r>
            <a:endParaRPr kumimoji="0" lang="en-US" sz="2800" i="0" u="none" strike="noStrike" kern="1200" spc="12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23528" y="188640"/>
            <a:ext cx="4117801" cy="673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6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Rocks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1628800"/>
            <a:ext cx="8622269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29" y="692696"/>
            <a:ext cx="6161109" cy="5912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1520" y="0"/>
            <a:ext cx="4117801" cy="673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Rocks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88640"/>
            <a:ext cx="4117801" cy="673100"/>
          </a:xfrm>
        </p:spPr>
        <p:txBody>
          <a:bodyPr/>
          <a:lstStyle/>
          <a:p>
            <a:r>
              <a:rPr lang="en-US" sz="2800" b="1" cap="none" dirty="0">
                <a:latin typeface="Times New Roman" pitchFamily="18" charset="0"/>
                <a:cs typeface="Times New Roman" pitchFamily="18" charset="0"/>
              </a:rPr>
              <a:t>Igneous Rocks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007900"/>
            <a:ext cx="8003369" cy="358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611560" y="2993505"/>
            <a:ext cx="8316416" cy="5075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IDC203: </a:t>
            </a:r>
            <a:br>
              <a:rPr lang="en-GB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GB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IDC</a:t>
            </a:r>
            <a:r>
              <a:rPr lang="en-GB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GB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203: Introduction to Earth Sciences</a:t>
            </a:r>
          </a:p>
        </p:txBody>
      </p:sp>
      <p:pic>
        <p:nvPicPr>
          <p:cNvPr id="1026" name="Picture 2" descr="C:\Users\Rimjhim\Desktop\New folder (2)\anoop_data\desktop all\Personal\photos\Tsomorari-photo\DSC032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76491"/>
            <a:ext cx="3960440" cy="2388413"/>
          </a:xfrm>
          <a:prstGeom prst="rect">
            <a:avLst/>
          </a:prstGeom>
          <a:noFill/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 cstate="print"/>
          <a:srcRect r="32131"/>
          <a:stretch>
            <a:fillRect/>
          </a:stretch>
        </p:blipFill>
        <p:spPr>
          <a:xfrm>
            <a:off x="4716016" y="188640"/>
            <a:ext cx="4018046" cy="2376264"/>
          </a:xfrm>
          <a:prstGeom prst="rect">
            <a:avLst/>
          </a:prstGeom>
        </p:spPr>
      </p:pic>
      <p:pic>
        <p:nvPicPr>
          <p:cNvPr id="1028" name="Picture 4" descr="C:\Users\Rimjhim\Desktop\New folder (2)\anoop_data\desktop all\Personal\photos\stefan\BILD0614.JPG"/>
          <p:cNvPicPr>
            <a:picLocks noChangeAspect="1" noChangeArrowheads="1"/>
          </p:cNvPicPr>
          <p:nvPr/>
        </p:nvPicPr>
        <p:blipFill>
          <a:blip r:embed="rId4" cstate="print"/>
          <a:srcRect t="9589"/>
          <a:stretch>
            <a:fillRect/>
          </a:stretch>
        </p:blipFill>
        <p:spPr bwMode="auto">
          <a:xfrm>
            <a:off x="35496" y="4005064"/>
            <a:ext cx="3888432" cy="2636912"/>
          </a:xfrm>
          <a:prstGeom prst="rect">
            <a:avLst/>
          </a:prstGeom>
          <a:noFill/>
        </p:spPr>
      </p:pic>
      <p:pic>
        <p:nvPicPr>
          <p:cNvPr id="8" name="Picture 7" descr="Labeled_speleothem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96544" y="4005064"/>
            <a:ext cx="3923928" cy="28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9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2656"/>
            <a:ext cx="9017495" cy="620713"/>
          </a:xfrm>
          <a:noFill/>
          <a:ln/>
        </p:spPr>
        <p:txBody>
          <a:bodyPr>
            <a:normAutofit/>
          </a:bodyPr>
          <a:lstStyle/>
          <a:p>
            <a:r>
              <a:rPr lang="en-US" sz="3200" b="1" cap="none" dirty="0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Important ions in minerals</a:t>
            </a: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692150" y="1719263"/>
            <a:ext cx="8062913" cy="5822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>
              <a:spcBef>
                <a:spcPct val="50000"/>
              </a:spcBef>
              <a:tabLst>
                <a:tab pos="1771650" algn="l"/>
                <a:tab pos="4000500" algn="l"/>
                <a:tab pos="6115050" algn="l"/>
              </a:tabLst>
            </a:pPr>
            <a:r>
              <a:rPr lang="en-US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anions	charge	cations	charge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996950" y="2403475"/>
            <a:ext cx="2660650" cy="10746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>
              <a:spcBef>
                <a:spcPct val="50000"/>
              </a:spcBef>
              <a:tabLst>
                <a:tab pos="1885950" algn="l"/>
              </a:tabLst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O	-2</a:t>
            </a:r>
          </a:p>
          <a:p>
            <a:pPr algn="ctr">
              <a:tabLst>
                <a:tab pos="1885950" algn="l"/>
              </a:tabLst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5030788" y="2319338"/>
            <a:ext cx="3724275" cy="35368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>
              <a:tabLst>
                <a:tab pos="1885950" algn="l"/>
              </a:tabLst>
            </a:pPr>
            <a:r>
              <a:rPr lang="en-US" sz="3200">
                <a:latin typeface="Times New Roman" pitchFamily="18" charset="0"/>
                <a:cs typeface="Times New Roman" pitchFamily="18" charset="0"/>
              </a:rPr>
              <a:t>Si	+4</a:t>
            </a:r>
          </a:p>
          <a:p>
            <a:pPr>
              <a:tabLst>
                <a:tab pos="1885950" algn="l"/>
              </a:tabLst>
            </a:pPr>
            <a:r>
              <a:rPr lang="en-US" sz="3200">
                <a:latin typeface="Times New Roman" pitchFamily="18" charset="0"/>
                <a:cs typeface="Times New Roman" pitchFamily="18" charset="0"/>
              </a:rPr>
              <a:t>K	+1</a:t>
            </a:r>
          </a:p>
          <a:p>
            <a:pPr>
              <a:tabLst>
                <a:tab pos="1885950" algn="l"/>
              </a:tabLst>
            </a:pPr>
            <a:r>
              <a:rPr lang="en-US" sz="3200">
                <a:latin typeface="Times New Roman" pitchFamily="18" charset="0"/>
                <a:cs typeface="Times New Roman" pitchFamily="18" charset="0"/>
              </a:rPr>
              <a:t>Ca	+2</a:t>
            </a:r>
          </a:p>
          <a:p>
            <a:pPr>
              <a:tabLst>
                <a:tab pos="1885950" algn="l"/>
              </a:tabLst>
            </a:pPr>
            <a:r>
              <a:rPr lang="en-US" sz="3200">
                <a:latin typeface="Times New Roman" pitchFamily="18" charset="0"/>
                <a:cs typeface="Times New Roman" pitchFamily="18" charset="0"/>
              </a:rPr>
              <a:t>Na	+1</a:t>
            </a:r>
          </a:p>
          <a:p>
            <a:pPr>
              <a:tabLst>
                <a:tab pos="1885950" algn="l"/>
              </a:tabLst>
            </a:pPr>
            <a:r>
              <a:rPr lang="en-US" sz="3200">
                <a:latin typeface="Times New Roman" pitchFamily="18" charset="0"/>
                <a:cs typeface="Times New Roman" pitchFamily="18" charset="0"/>
              </a:rPr>
              <a:t>Al	+3</a:t>
            </a:r>
          </a:p>
          <a:p>
            <a:pPr>
              <a:tabLst>
                <a:tab pos="1885950" algn="l"/>
              </a:tabLst>
            </a:pPr>
            <a:r>
              <a:rPr lang="en-US" sz="3200">
                <a:latin typeface="Times New Roman" pitchFamily="18" charset="0"/>
                <a:cs typeface="Times New Roman" pitchFamily="18" charset="0"/>
              </a:rPr>
              <a:t>Mg	+2</a:t>
            </a:r>
          </a:p>
          <a:p>
            <a:pPr>
              <a:tabLst>
                <a:tab pos="1885950" algn="l"/>
              </a:tabLst>
            </a:pPr>
            <a:r>
              <a:rPr lang="en-US" sz="3200">
                <a:latin typeface="Times New Roman" pitchFamily="18" charset="0"/>
                <a:cs typeface="Times New Roman" pitchFamily="18" charset="0"/>
              </a:rPr>
              <a:t>Fe	+2 or +3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6876256" cy="568325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sz="4000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Chemical symbols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340768"/>
            <a:ext cx="8432800" cy="4467505"/>
          </a:xfr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marL="1016000" indent="-1016000">
              <a:lnSpc>
                <a:spcPct val="98000"/>
              </a:lnSpc>
              <a:spcBef>
                <a:spcPct val="0"/>
              </a:spcBef>
              <a:buFontTx/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Oxygen		O		Magnesium	          Mg</a:t>
            </a:r>
          </a:p>
          <a:p>
            <a:pPr marL="1016000" indent="-1016000">
              <a:lnSpc>
                <a:spcPct val="98000"/>
              </a:lnSpc>
              <a:spcBef>
                <a:spcPct val="0"/>
              </a:spcBef>
              <a:buFontTx/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Silicon		Si		Iron			Fe</a:t>
            </a:r>
          </a:p>
          <a:p>
            <a:pPr marL="1016000" indent="-1016000">
              <a:lnSpc>
                <a:spcPct val="98000"/>
              </a:lnSpc>
              <a:spcBef>
                <a:spcPct val="0"/>
              </a:spcBef>
              <a:buFontTx/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Aluminum	         Al		Sodium		Na</a:t>
            </a:r>
          </a:p>
          <a:p>
            <a:pPr marL="1016000" indent="-1016000">
              <a:lnSpc>
                <a:spcPct val="98000"/>
              </a:lnSpc>
              <a:spcBef>
                <a:spcPct val="0"/>
              </a:spcBef>
              <a:buFontTx/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Potassium	         K		Calcium		Ca</a:t>
            </a:r>
          </a:p>
          <a:p>
            <a:pPr marL="1016000" indent="-1016000">
              <a:lnSpc>
                <a:spcPct val="98000"/>
              </a:lnSpc>
              <a:spcBef>
                <a:spcPct val="0"/>
              </a:spcBef>
              <a:buFontTx/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1016000" indent="-1016000">
              <a:lnSpc>
                <a:spcPct val="98000"/>
              </a:lnSpc>
              <a:spcBef>
                <a:spcPct val="0"/>
              </a:spcBef>
              <a:buFontTx/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Carbon	        C		Titanium	          Ti</a:t>
            </a:r>
          </a:p>
          <a:p>
            <a:pPr marL="1016000" indent="-1016000">
              <a:lnSpc>
                <a:spcPct val="98000"/>
              </a:lnSpc>
              <a:spcBef>
                <a:spcPct val="0"/>
              </a:spcBef>
              <a:buFontTx/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Hydrogen	        H		Argon		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Ar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1016000" indent="-1016000">
              <a:lnSpc>
                <a:spcPct val="98000"/>
              </a:lnSpc>
              <a:spcBef>
                <a:spcPct val="0"/>
              </a:spcBef>
              <a:buFontTx/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Uranium	        U		Zirconium	         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Zr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1016000" indent="-1016000">
              <a:lnSpc>
                <a:spcPct val="98000"/>
              </a:lnSpc>
              <a:spcBef>
                <a:spcPct val="0"/>
              </a:spcBef>
              <a:buFontTx/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Strontium	       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Sr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	Lead		        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Pb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0" y="3501008"/>
            <a:ext cx="91440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Essenz">
  <a:themeElements>
    <a:clrScheme name="Essenz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z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1080</TotalTime>
  <Words>1767</Words>
  <Application>Microsoft Office PowerPoint</Application>
  <PresentationFormat>On-screen Show (4:3)</PresentationFormat>
  <Paragraphs>327</Paragraphs>
  <Slides>75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Essenz</vt:lpstr>
      <vt:lpstr>PowerPoint Presentation</vt:lpstr>
      <vt:lpstr>Outline</vt:lpstr>
      <vt:lpstr>Minerals: building blocks of rocks</vt:lpstr>
      <vt:lpstr>Mineral</vt:lpstr>
      <vt:lpstr>Mineral</vt:lpstr>
      <vt:lpstr>Rock</vt:lpstr>
      <vt:lpstr>Abundance of the elements (wt. %)</vt:lpstr>
      <vt:lpstr>Important ions in minerals</vt:lpstr>
      <vt:lpstr>Chemical symbols</vt:lpstr>
      <vt:lpstr>Formation of mineral</vt:lpstr>
      <vt:lpstr>Classes of mineral forming rocks</vt:lpstr>
      <vt:lpstr>Classes of mineral forming rocks</vt:lpstr>
      <vt:lpstr>Native elements</vt:lpstr>
      <vt:lpstr>Oxides</vt:lpstr>
      <vt:lpstr>Carbonates</vt:lpstr>
      <vt:lpstr>PowerPoint Presentation</vt:lpstr>
      <vt:lpstr>PowerPoint Presentation</vt:lpstr>
      <vt:lpstr>Halides</vt:lpstr>
      <vt:lpstr>Sulfides</vt:lpstr>
      <vt:lpstr>Sulfates</vt:lpstr>
      <vt:lpstr>Silicates</vt:lpstr>
      <vt:lpstr>Silica-oxygen tetrahedra </vt:lpstr>
      <vt:lpstr>Silicate Ion [SiO4] 4+</vt:lpstr>
      <vt:lpstr>Silicates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Silicate minerals </vt:lpstr>
      <vt:lpstr>Silicate minerals </vt:lpstr>
      <vt:lpstr>Non-silicate minerals</vt:lpstr>
      <vt:lpstr>Important mineral groups</vt:lpstr>
      <vt:lpstr>Physical properties of Minerals</vt:lpstr>
      <vt:lpstr>Mineral identification</vt:lpstr>
      <vt:lpstr>Crystal form or habit</vt:lpstr>
      <vt:lpstr>Halite (cubic)  and Quartz (hexagonal)</vt:lpstr>
      <vt:lpstr>PowerPoint Presentation</vt:lpstr>
      <vt:lpstr>PowerPoint Presentation</vt:lpstr>
      <vt:lpstr>PowerPoint Presentation</vt:lpstr>
      <vt:lpstr>PowerPoint Presentation</vt:lpstr>
      <vt:lpstr>“Sheety” cleavage of mica</vt:lpstr>
      <vt:lpstr>PowerPoint Presentation</vt:lpstr>
      <vt:lpstr>Comparison of cleavage and crystal faces</vt:lpstr>
      <vt:lpstr>PowerPoint Presentation</vt:lpstr>
      <vt:lpstr>Rhomboidal cleavage of calcite</vt:lpstr>
      <vt:lpstr>PowerPoint Presentation</vt:lpstr>
      <vt:lpstr>Fracture</vt:lpstr>
      <vt:lpstr>Fracture</vt:lpstr>
      <vt:lpstr>Luster</vt:lpstr>
      <vt:lpstr>Luster</vt:lpstr>
      <vt:lpstr>Luster</vt:lpstr>
      <vt:lpstr>PowerPoint Presentation</vt:lpstr>
      <vt:lpstr>Color </vt:lpstr>
      <vt:lpstr>Color </vt:lpstr>
      <vt:lpstr>Color and density</vt:lpstr>
      <vt:lpstr>Color and density</vt:lpstr>
      <vt:lpstr>PowerPoint Presentation</vt:lpstr>
      <vt:lpstr>PowerPoint Presentation</vt:lpstr>
      <vt:lpstr>PowerPoint Presentation</vt:lpstr>
      <vt:lpstr>PowerPoint Presentation</vt:lpstr>
      <vt:lpstr>Calcite passes the “acid  test”</vt:lpstr>
      <vt:lpstr>PowerPoint Presentation</vt:lpstr>
      <vt:lpstr>Polymorphs</vt:lpstr>
      <vt:lpstr>Graphite</vt:lpstr>
      <vt:lpstr>Diamond</vt:lpstr>
      <vt:lpstr>Rocks</vt:lpstr>
      <vt:lpstr>PowerPoint Presentation</vt:lpstr>
      <vt:lpstr>Texture</vt:lpstr>
      <vt:lpstr>Rocks</vt:lpstr>
      <vt:lpstr>PowerPoint Presentation</vt:lpstr>
      <vt:lpstr>PowerPoint Presentation</vt:lpstr>
      <vt:lpstr>Igneous Rocks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Sinha</dc:creator>
  <cp:lastModifiedBy>Shounak Hinge</cp:lastModifiedBy>
  <cp:revision>106</cp:revision>
  <dcterms:created xsi:type="dcterms:W3CDTF">2011-09-21T09:33:24Z</dcterms:created>
  <dcterms:modified xsi:type="dcterms:W3CDTF">2019-02-15T07:58:38Z</dcterms:modified>
</cp:coreProperties>
</file>